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7" r:id="rId3"/>
    <p:sldId id="268" r:id="rId4"/>
    <p:sldId id="274" r:id="rId5"/>
    <p:sldId id="275" r:id="rId6"/>
    <p:sldId id="282" r:id="rId7"/>
    <p:sldId id="277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0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273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90858" autoAdjust="0"/>
  </p:normalViewPr>
  <p:slideViewPr>
    <p:cSldViewPr showGuides="1">
      <p:cViewPr>
        <p:scale>
          <a:sx n="70" d="100"/>
          <a:sy n="70" d="100"/>
        </p:scale>
        <p:origin x="137" y="50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3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 descr="A picture containing bird&#10;&#10;Description automatically generated">
            <a:extLst>
              <a:ext uri="{FF2B5EF4-FFF2-40B4-BE49-F238E27FC236}">
                <a16:creationId xmlns:a16="http://schemas.microsoft.com/office/drawing/2014/main" id="{C2CC7FA2-BBA7-4C2E-B8B4-F85F4D135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77" t="37560" r="61446" b="33493"/>
          <a:stretch/>
        </p:blipFill>
        <p:spPr>
          <a:xfrm>
            <a:off x="-1588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76B76A09-2FDB-4CFD-B3E8-DD5E20C5B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77" t="37560" r="61446" b="33493"/>
          <a:stretch/>
        </p:blipFill>
        <p:spPr>
          <a:xfrm>
            <a:off x="-1588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1/3/2020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 descr="A picture containing bird&#10;&#10;Description automatically generated">
            <a:extLst>
              <a:ext uri="{FF2B5EF4-FFF2-40B4-BE49-F238E27FC236}">
                <a16:creationId xmlns:a16="http://schemas.microsoft.com/office/drawing/2014/main" id="{E2066369-AD0D-49B0-AE84-5AB3D237A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9277" t="37560" r="61446" b="33493"/>
          <a:stretch/>
        </p:blipFill>
        <p:spPr>
          <a:xfrm>
            <a:off x="608012" y="73152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.pop.1564.to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.sec.totl.in/" TargetMode="External"/><Relationship Id="rId4" Type="http://schemas.openxmlformats.org/officeDocument/2006/relationships/hyperlink" Target="http://sp.ter.totl.i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ny.gdp.pcap.cd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y.gdp.mktp.c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f.edu/ep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1" y="1600200"/>
            <a:ext cx="10287001" cy="2680127"/>
          </a:xfrm>
        </p:spPr>
        <p:txBody>
          <a:bodyPr/>
          <a:lstStyle/>
          <a:p>
            <a:r>
              <a:rPr lang="en-US" sz="4800" dirty="0" err="1"/>
              <a:t>Analyse</a:t>
            </a:r>
            <a:r>
              <a:rPr lang="en-US" sz="4800" dirty="0"/>
              <a:t> </a:t>
            </a:r>
            <a:r>
              <a:rPr lang="en-US" sz="4800" dirty="0" err="1"/>
              <a:t>exploratoire</a:t>
            </a:r>
            <a:r>
              <a:rPr lang="en-US" sz="4800" dirty="0"/>
              <a:t> de </a:t>
            </a:r>
            <a:r>
              <a:rPr lang="en-US" sz="4800" dirty="0" err="1"/>
              <a:t>données</a:t>
            </a:r>
            <a:endParaRPr lang="en-US" sz="4800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FD2FD091-CCAE-4639-81E4-0DB083487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60" b="33493"/>
          <a:stretch/>
        </p:blipFill>
        <p:spPr>
          <a:xfrm>
            <a:off x="7416078" y="11612"/>
            <a:ext cx="4743450" cy="838200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31AC75D1-CF16-4455-9F18-9824AE43C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7" t="37560" r="61446" b="33493"/>
          <a:stretch/>
        </p:blipFill>
        <p:spPr>
          <a:xfrm>
            <a:off x="-1588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Sélection</a:t>
            </a:r>
            <a:r>
              <a:rPr lang="en-US" sz="2000" dirty="0"/>
              <a:t> des </a:t>
            </a:r>
            <a:r>
              <a:rPr lang="en-US" sz="2000" dirty="0" err="1"/>
              <a:t>indicateurs</a:t>
            </a:r>
            <a:r>
              <a:rPr lang="en-US" sz="2000" dirty="0"/>
              <a:t> (1/3)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DADA4C2C-013B-4BE9-8F70-179AA171D08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60076762"/>
              </p:ext>
            </p:extLst>
          </p:nvPr>
        </p:nvGraphicFramePr>
        <p:xfrm>
          <a:off x="1446212" y="1572555"/>
          <a:ext cx="9725481" cy="4815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528"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  <a:r>
                        <a:rPr lang="en-US" dirty="0"/>
                        <a:t>ode de </a:t>
                      </a:r>
                      <a:r>
                        <a:rPr lang="en-US" dirty="0" err="1"/>
                        <a:t>l’indicateur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/>
                        <a:t>SP.POP.TOTL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Population totale 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d’un</a:t>
                      </a:r>
                      <a:r>
                        <a:rPr lang="fr-FR" sz="1200" dirty="0"/>
                        <a:t> pays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Indicateur du potentiel du marché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SP.POP.1564.TO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des 15-64 ans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SP.SEC.TOTL.IN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en âge de faire du secondaire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SP.TER.TOTL.IN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en âge de faire du supérieur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20-24 ans ayant validé le secondaire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25-29 ans ayant validé le secondaire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30-34 ans ayant validé le secondaire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422619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20-24 ans ayant validé le supérieur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781240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25-29 ans ayant validé le supérieur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72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la population des 30-34 ans ayant validé le supérieur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7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Sélection</a:t>
            </a:r>
            <a:r>
              <a:rPr lang="en-US" sz="2000" dirty="0"/>
              <a:t> des </a:t>
            </a:r>
            <a:r>
              <a:rPr lang="en-US" sz="2000" dirty="0" err="1"/>
              <a:t>indicateurs</a:t>
            </a:r>
            <a:r>
              <a:rPr lang="en-US" sz="2000" dirty="0"/>
              <a:t> (2/3)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DADA4C2C-013B-4BE9-8F70-179AA171D08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4393026"/>
              </p:ext>
            </p:extLst>
          </p:nvPr>
        </p:nvGraphicFramePr>
        <p:xfrm>
          <a:off x="1446212" y="1572555"/>
          <a:ext cx="9725481" cy="40782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528"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  <a:r>
                        <a:rPr lang="en-US" dirty="0"/>
                        <a:t>ode de </a:t>
                      </a:r>
                      <a:r>
                        <a:rPr lang="en-US" dirty="0" err="1"/>
                        <a:t>l’indicateur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Raison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LO.EGRA.READ.ENG.ADV.2GRD</a:t>
                      </a:r>
                      <a:endParaRPr lang="en-US" sz="1600" b="1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Part des étudiants ayant eu 80% en anglais au test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Possibilité de faire des supports en anglais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dirty="0"/>
                        <a:t>LO.EGRA.READ.ENG.ADV.3GRD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Part des étudiants ayant eu 80% en anglais au test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Possibilité de faire des supports en anglais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0098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dirty="0"/>
                        <a:t>LO.EGRA.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</a:t>
                      </a:r>
                      <a:r>
                        <a:rPr lang="en-US" sz="1600" b="1" dirty="0"/>
                        <a:t>.ENG.ADV.4GRD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Part des étudiants ayant eu 80% en anglais au test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200" dirty="0"/>
                        <a:t>Possibilité de faire des supports en anglais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811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dirty="0"/>
                        <a:t>IT.NET.USER.P2</a:t>
                      </a:r>
                      <a:endParaRPr lang="en-US" sz="1600" b="1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des foyers disposant d’un accès Internet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du potentiel du marché    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16780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NY.GDP.PCAP.CD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PIB / habitant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de richesse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1016386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NY.GDP.MKTP.CD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PIB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de richesse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05777"/>
                  </a:ext>
                </a:extLst>
              </a:tr>
              <a:tr h="5303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dirty="0"/>
                        <a:t>SE.XPD.TOTL.GB.ZS</a:t>
                      </a:r>
                      <a:r>
                        <a:rPr lang="en-US" sz="1600" b="1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Pourcentage de dépense à l’éducation par rapport au PIB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Indicateur de l’importance de l’éducation dans le pays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422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0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Sélection</a:t>
            </a:r>
            <a:r>
              <a:rPr lang="en-US" sz="2000" dirty="0"/>
              <a:t> des </a:t>
            </a:r>
            <a:r>
              <a:rPr lang="en-US" sz="2000" dirty="0" err="1"/>
              <a:t>indicateurs</a:t>
            </a:r>
            <a:r>
              <a:rPr lang="en-US" sz="2000" dirty="0"/>
              <a:t> (3/3)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95977BC-834C-4A9A-8F97-7E737E3A7CA3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 la </a:t>
            </a:r>
            <a:r>
              <a:rPr lang="en-US" dirty="0" err="1"/>
              <a:t>complétude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4A70EF-5C07-4F83-8BCB-BA08C1359800}"/>
              </a:ext>
            </a:extLst>
          </p:cNvPr>
          <p:cNvCxnSpPr>
            <a:cxnSpLocks/>
          </p:cNvCxnSpPr>
          <p:nvPr/>
        </p:nvCxnSpPr>
        <p:spPr>
          <a:xfrm>
            <a:off x="6627812" y="1989301"/>
            <a:ext cx="0" cy="340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08DE6C-D5D2-4E38-8E88-BF1B3B3E7ECD}"/>
              </a:ext>
            </a:extLst>
          </p:cNvPr>
          <p:cNvSpPr txBox="1"/>
          <p:nvPr/>
        </p:nvSpPr>
        <p:spPr>
          <a:xfrm>
            <a:off x="3503615" y="18404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colonne</a:t>
            </a:r>
            <a:endParaRPr lang="en-US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818E9C3-E9E4-4116-9308-8AF24B7EED35}"/>
              </a:ext>
            </a:extLst>
          </p:cNvPr>
          <p:cNvSpPr txBox="1"/>
          <p:nvPr/>
        </p:nvSpPr>
        <p:spPr>
          <a:xfrm>
            <a:off x="8151815" y="19166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ligne</a:t>
            </a:r>
            <a:endParaRPr lang="en-US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125D0-51FD-4D2F-B2CE-E5A5FE8A8258}"/>
              </a:ext>
            </a:extLst>
          </p:cNvPr>
          <p:cNvSpPr txBox="1"/>
          <p:nvPr/>
        </p:nvSpPr>
        <p:spPr>
          <a:xfrm>
            <a:off x="2374263" y="5684044"/>
            <a:ext cx="8549739" cy="1015663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En</a:t>
            </a:r>
            <a:r>
              <a:rPr lang="en-US" sz="1200" dirty="0"/>
              <a:t>  </a:t>
            </a:r>
            <a:r>
              <a:rPr lang="en-US" sz="1200" dirty="0" err="1"/>
              <a:t>moyenne</a:t>
            </a:r>
            <a:r>
              <a:rPr lang="en-US" sz="1200" dirty="0"/>
              <a:t>,: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693 </a:t>
            </a:r>
            <a:r>
              <a:rPr lang="en-US" sz="1200" dirty="0" err="1"/>
              <a:t>informations</a:t>
            </a:r>
            <a:r>
              <a:rPr lang="en-US" sz="1200" dirty="0"/>
              <a:t> sur 2586 </a:t>
            </a:r>
            <a:r>
              <a:rPr lang="en-US" sz="1200" dirty="0" err="1"/>
              <a:t>lignes</a:t>
            </a:r>
            <a:r>
              <a:rPr lang="en-US" sz="1200" dirty="0"/>
              <a:t> par </a:t>
            </a:r>
            <a:r>
              <a:rPr lang="en-US" sz="1200" dirty="0" err="1"/>
              <a:t>colonne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r>
              <a:rPr lang="en-US" sz="12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3,2 </a:t>
            </a:r>
            <a:r>
              <a:rPr lang="en-US" sz="1200" dirty="0" err="1"/>
              <a:t>informations</a:t>
            </a:r>
            <a:r>
              <a:rPr lang="en-US" sz="1200" dirty="0"/>
              <a:t> sur 10 </a:t>
            </a:r>
            <a:r>
              <a:rPr lang="en-US" sz="1200" dirty="0" err="1"/>
              <a:t>années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endParaRPr lang="en-US" sz="1200" dirty="0"/>
          </a:p>
          <a:p>
            <a:r>
              <a:rPr lang="en-US" sz="1200" dirty="0"/>
              <a:t>La </a:t>
            </a:r>
            <a:r>
              <a:rPr lang="en-US" sz="1200" dirty="0" err="1"/>
              <a:t>qualité</a:t>
            </a:r>
            <a:r>
              <a:rPr lang="en-US" sz="1200" dirty="0"/>
              <a:t> du </a:t>
            </a:r>
            <a:r>
              <a:rPr lang="en-US" sz="1200" dirty="0" err="1"/>
              <a:t>jeu</a:t>
            </a:r>
            <a:r>
              <a:rPr lang="en-US" sz="1200" dirty="0"/>
              <a:t> de </a:t>
            </a:r>
            <a:r>
              <a:rPr lang="en-US" sz="1200" dirty="0" err="1"/>
              <a:t>données</a:t>
            </a:r>
            <a:r>
              <a:rPr lang="en-US" sz="1200" dirty="0"/>
              <a:t> </a:t>
            </a:r>
            <a:r>
              <a:rPr lang="en-US" sz="1200" dirty="0" err="1"/>
              <a:t>s’est</a:t>
            </a:r>
            <a:r>
              <a:rPr lang="en-US" sz="1200" dirty="0"/>
              <a:t> </a:t>
            </a:r>
            <a:r>
              <a:rPr lang="en-US" sz="1200" dirty="0" err="1"/>
              <a:t>nettement</a:t>
            </a:r>
            <a:r>
              <a:rPr lang="en-US" sz="1200" dirty="0"/>
              <a:t> </a:t>
            </a:r>
            <a:r>
              <a:rPr lang="en-US" sz="1200" dirty="0" err="1"/>
              <a:t>améliorée</a:t>
            </a:r>
            <a:r>
              <a:rPr lang="en-US" sz="1200" dirty="0"/>
              <a:t>, </a:t>
            </a:r>
            <a:r>
              <a:rPr lang="en-US" sz="1200" dirty="0" err="1"/>
              <a:t>mais</a:t>
            </a:r>
            <a:r>
              <a:rPr lang="en-US" sz="1200" dirty="0"/>
              <a:t> des ameliorations </a:t>
            </a:r>
            <a:r>
              <a:rPr lang="en-US" sz="1200" dirty="0" err="1"/>
              <a:t>sont</a:t>
            </a:r>
            <a:r>
              <a:rPr lang="en-US" sz="1200" dirty="0"/>
              <a:t> encore possible au </a:t>
            </a:r>
            <a:r>
              <a:rPr lang="en-US" sz="1200" dirty="0" err="1"/>
              <a:t>niveau</a:t>
            </a:r>
            <a:r>
              <a:rPr lang="en-US" sz="1200" dirty="0"/>
              <a:t> du </a:t>
            </a:r>
            <a:r>
              <a:rPr lang="en-US" sz="1200" dirty="0" err="1"/>
              <a:t>nombre</a:t>
            </a:r>
            <a:r>
              <a:rPr lang="en-US" sz="1200" dirty="0"/>
              <a:t> de pays.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3D8B0F-AB58-4C26-BA27-C4D8C2271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1" t="58051" r="45037"/>
          <a:stretch/>
        </p:blipFill>
        <p:spPr>
          <a:xfrm>
            <a:off x="7463336" y="2516497"/>
            <a:ext cx="3200401" cy="287684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136BC-2F0D-4B93-ACCB-605AB60ED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93" t="29943" r="42593" b="32882"/>
          <a:stretch/>
        </p:blipFill>
        <p:spPr>
          <a:xfrm>
            <a:off x="2360611" y="2516497"/>
            <a:ext cx="3581378" cy="2549446"/>
          </a:xfrm>
          <a:prstGeom prst="rect">
            <a:avLst/>
          </a:prstGeom>
        </p:spPr>
      </p:pic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6AF241B8-F061-4604-B9C0-9B13BD50425D}"/>
              </a:ext>
            </a:extLst>
          </p:cNvPr>
          <p:cNvSpPr/>
          <p:nvPr/>
        </p:nvSpPr>
        <p:spPr>
          <a:xfrm flipV="1">
            <a:off x="2360611" y="5257800"/>
            <a:ext cx="832104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Sélection</a:t>
            </a:r>
            <a:r>
              <a:rPr lang="en-US" sz="2000" dirty="0"/>
              <a:t> des pays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sp>
        <p:nvSpPr>
          <p:cNvPr id="8" name="Text Box 30">
            <a:extLst>
              <a:ext uri="{FF2B5EF4-FFF2-40B4-BE49-F238E27FC236}">
                <a16:creationId xmlns:a16="http://schemas.microsoft.com/office/drawing/2014/main" id="{F44D6E15-46A2-4409-9FC0-E3F82F2F2AE1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600200"/>
            <a:ext cx="6120000" cy="9906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en-US" sz="1600" dirty="0" err="1"/>
              <a:t>Comptabilisation</a:t>
            </a:r>
            <a:r>
              <a:rPr lang="en-US" sz="1600" dirty="0"/>
              <a:t> par pays </a:t>
            </a:r>
            <a:r>
              <a:rPr lang="en-US" sz="1600" dirty="0" err="1"/>
              <a:t>d’éléments</a:t>
            </a:r>
            <a:r>
              <a:rPr lang="en-US" sz="1600" dirty="0"/>
              <a:t> Non </a:t>
            </a:r>
            <a:r>
              <a:rPr lang="en-US" sz="1600" dirty="0" err="1"/>
              <a:t>Nuls</a:t>
            </a:r>
            <a:r>
              <a:rPr lang="fr-FR" sz="1600" dirty="0"/>
              <a:t>. Les pays disposant du niveau de complétude d’information le plus important sont conservés pour la suite de l’analyse.</a:t>
            </a:r>
            <a:endParaRPr lang="en-GB" sz="1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87739-67B9-4FDF-A8C8-1171C5953AA1}"/>
              </a:ext>
            </a:extLst>
          </p:cNvPr>
          <p:cNvSpPr/>
          <p:nvPr/>
        </p:nvSpPr>
        <p:spPr>
          <a:xfrm>
            <a:off x="1674812" y="1600200"/>
            <a:ext cx="2544596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Méthode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D2228-7B37-496C-B319-CD3BF96826B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4219408" y="20955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30">
            <a:extLst>
              <a:ext uri="{FF2B5EF4-FFF2-40B4-BE49-F238E27FC236}">
                <a16:creationId xmlns:a16="http://schemas.microsoft.com/office/drawing/2014/main" id="{CEF39201-7138-437B-93B5-1BBC289FC6B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2743200"/>
            <a:ext cx="6120000" cy="2667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4CAA2-E6AF-4513-8EF5-49F4B7E8DDA1}"/>
              </a:ext>
            </a:extLst>
          </p:cNvPr>
          <p:cNvSpPr/>
          <p:nvPr/>
        </p:nvSpPr>
        <p:spPr>
          <a:xfrm>
            <a:off x="1674812" y="2743200"/>
            <a:ext cx="2544596" cy="26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Résultats obtenus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6EA43-96D1-405A-B68C-8FB1DD6E123F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219408" y="40767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B5ECA9-A865-4D3F-B488-2BD018076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4" t="60000" r="39629" b="4444"/>
          <a:stretch/>
        </p:blipFill>
        <p:spPr>
          <a:xfrm>
            <a:off x="7618412" y="3276600"/>
            <a:ext cx="3108960" cy="2030341"/>
          </a:xfrm>
          <a:prstGeom prst="rect">
            <a:avLst/>
          </a:prstGeom>
        </p:spPr>
      </p:pic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6581366-C7CC-4B46-82B1-AE4A69B08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22288"/>
              </p:ext>
            </p:extLst>
          </p:nvPr>
        </p:nvGraphicFramePr>
        <p:xfrm>
          <a:off x="5102816" y="2895600"/>
          <a:ext cx="2059392" cy="2255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pays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Moyenne du </a:t>
                      </a:r>
                      <a:r>
                        <a:rPr lang="en-US" sz="800" dirty="0" err="1"/>
                        <a:t>nombre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83.181818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 err="1"/>
                        <a:t>Ecart</a:t>
                      </a:r>
                      <a:r>
                        <a:rPr lang="en-US" sz="8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19.649628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Min de </a:t>
                      </a:r>
                      <a:r>
                        <a:rPr lang="en-US" sz="800" dirty="0" err="1"/>
                        <a:t>valeurs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41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97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67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1874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5794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6EE54A9-7646-4FDB-A44A-AB3A094A7E57}"/>
              </a:ext>
            </a:extLst>
          </p:cNvPr>
          <p:cNvSpPr txBox="1"/>
          <p:nvPr/>
        </p:nvSpPr>
        <p:spPr>
          <a:xfrm>
            <a:off x="1688464" y="5994737"/>
            <a:ext cx="9078148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Afin</a:t>
            </a:r>
            <a:r>
              <a:rPr lang="en-US" sz="1200" dirty="0"/>
              <a:t> de limiter le </a:t>
            </a:r>
            <a:r>
              <a:rPr lang="en-US" sz="1200" dirty="0" err="1"/>
              <a:t>nombre</a:t>
            </a:r>
            <a:r>
              <a:rPr lang="en-US" sz="1200" dirty="0"/>
              <a:t> de pays et de se baser sur </a:t>
            </a:r>
            <a:r>
              <a:rPr lang="en-US" sz="1200" dirty="0" err="1"/>
              <a:t>ceux</a:t>
            </a:r>
            <a:r>
              <a:rPr lang="en-US" sz="1200" dirty="0"/>
              <a:t> </a:t>
            </a:r>
            <a:r>
              <a:rPr lang="en-US" sz="1200" dirty="0" err="1"/>
              <a:t>disposant</a:t>
            </a:r>
            <a:r>
              <a:rPr lang="en-US" sz="1200" dirty="0"/>
              <a:t> du plus </a:t>
            </a:r>
            <a:r>
              <a:rPr lang="en-US" sz="1200" dirty="0" err="1"/>
              <a:t>d’information</a:t>
            </a:r>
            <a:r>
              <a:rPr lang="en-US" sz="1200" dirty="0"/>
              <a:t>, les pays </a:t>
            </a:r>
            <a:r>
              <a:rPr lang="en-US" sz="1200" dirty="0" err="1"/>
              <a:t>dont</a:t>
            </a:r>
            <a:r>
              <a:rPr lang="en-US" sz="1200" dirty="0"/>
              <a:t> le </a:t>
            </a:r>
            <a:r>
              <a:rPr lang="en-US" sz="1200" dirty="0" err="1"/>
              <a:t>nombre</a:t>
            </a:r>
            <a:r>
              <a:rPr lang="en-US" sz="1200" dirty="0"/>
              <a:t> de </a:t>
            </a:r>
            <a:r>
              <a:rPr lang="en-US" sz="1200" dirty="0" err="1"/>
              <a:t>valeurs</a:t>
            </a:r>
            <a:r>
              <a:rPr lang="en-US" sz="1200" dirty="0"/>
              <a:t> </a:t>
            </a:r>
            <a:r>
              <a:rPr lang="en-US" sz="1200" dirty="0" err="1"/>
              <a:t>renseignées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supérieur</a:t>
            </a:r>
            <a:r>
              <a:rPr lang="en-US" sz="1200" dirty="0"/>
              <a:t> à 97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conservés</a:t>
            </a:r>
            <a:r>
              <a:rPr lang="en-US" sz="1200" dirty="0"/>
              <a:t>. (71 pays)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18BA837-1398-4439-85F5-293AF695802D}"/>
              </a:ext>
            </a:extLst>
          </p:cNvPr>
          <p:cNvSpPr/>
          <p:nvPr/>
        </p:nvSpPr>
        <p:spPr>
          <a:xfrm flipV="1">
            <a:off x="1751012" y="5568493"/>
            <a:ext cx="89611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1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Eléments</a:t>
            </a:r>
            <a:r>
              <a:rPr lang="en-US" sz="2000" dirty="0"/>
              <a:t> </a:t>
            </a:r>
            <a:r>
              <a:rPr lang="en-US" sz="2000" dirty="0" err="1"/>
              <a:t>complémentaires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19A4C9-3EAF-42C0-82B9-3E596656B48A}"/>
              </a:ext>
            </a:extLst>
          </p:cNvPr>
          <p:cNvCxnSpPr>
            <a:cxnSpLocks/>
          </p:cNvCxnSpPr>
          <p:nvPr/>
        </p:nvCxnSpPr>
        <p:spPr>
          <a:xfrm>
            <a:off x="6627812" y="1584960"/>
            <a:ext cx="0" cy="512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88FD35-5CCE-4FC9-802D-0937623EDEAB}"/>
              </a:ext>
            </a:extLst>
          </p:cNvPr>
          <p:cNvSpPr txBox="1"/>
          <p:nvPr/>
        </p:nvSpPr>
        <p:spPr>
          <a:xfrm>
            <a:off x="2055812" y="1524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Corrélation</a:t>
            </a:r>
            <a:r>
              <a:rPr lang="en-US" b="1" dirty="0"/>
              <a:t> entre </a:t>
            </a:r>
            <a:r>
              <a:rPr lang="en-US" b="1" dirty="0" err="1"/>
              <a:t>l’indicateur</a:t>
            </a:r>
            <a:r>
              <a:rPr lang="en-US" b="1" dirty="0"/>
              <a:t> population et population des 15/64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E44AF2-F642-4882-885A-094F4180F06A}"/>
              </a:ext>
            </a:extLst>
          </p:cNvPr>
          <p:cNvSpPr txBox="1"/>
          <p:nvPr/>
        </p:nvSpPr>
        <p:spPr>
          <a:xfrm>
            <a:off x="8151815" y="1524000"/>
            <a:ext cx="2438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Nombre</a:t>
            </a:r>
            <a:r>
              <a:rPr lang="en-US" b="1" dirty="0"/>
              <a:t> </a:t>
            </a:r>
            <a:r>
              <a:rPr lang="en-US" b="1" dirty="0" err="1"/>
              <a:t>d’occurrence</a:t>
            </a:r>
            <a:r>
              <a:rPr lang="en-US" b="1" dirty="0"/>
              <a:t> par </a:t>
            </a:r>
            <a:r>
              <a:rPr lang="en-US" b="1" dirty="0" err="1"/>
              <a:t>indicateur</a:t>
            </a:r>
            <a:endParaRPr lang="en-US" b="1" dirty="0"/>
          </a:p>
        </p:txBody>
      </p:sp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5D46196E-8EDC-441A-9444-0C11689AC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20742"/>
              </p:ext>
            </p:extLst>
          </p:nvPr>
        </p:nvGraphicFramePr>
        <p:xfrm>
          <a:off x="2641068" y="2209800"/>
          <a:ext cx="3453344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6672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1726672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200" dirty="0" err="1"/>
                        <a:t>Année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Niveau</a:t>
                      </a:r>
                      <a:r>
                        <a:rPr lang="en-US" sz="1200" dirty="0"/>
                        <a:t> de </a:t>
                      </a:r>
                      <a:r>
                        <a:rPr lang="en-US" sz="1200" dirty="0" err="1"/>
                        <a:t>corrélation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201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058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5914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0.999843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</a:tbl>
          </a:graphicData>
        </a:graphic>
      </p:graphicFrame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617FCE7F-5958-4C69-A9EC-BA7AE863C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95063"/>
              </p:ext>
            </p:extLst>
          </p:nvPr>
        </p:nvGraphicFramePr>
        <p:xfrm>
          <a:off x="7339540" y="2209800"/>
          <a:ext cx="4012672" cy="3444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1726672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700" dirty="0" err="1"/>
                        <a:t>Indicateur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Nombre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d’occurence</a:t>
                      </a:r>
                      <a:endParaRPr 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LO.EGRA.READ.ENG.ADV.2GRD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201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LO.EGRA.READ.ENG.ADV.3GRD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05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LO.EGRA.READ.ENG.ADV.4GRD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05914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1188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439381C-0AED-4D3B-B48D-EFA238FDD08B}"/>
              </a:ext>
            </a:extLst>
          </p:cNvPr>
          <p:cNvSpPr txBox="1"/>
          <p:nvPr/>
        </p:nvSpPr>
        <p:spPr>
          <a:xfrm>
            <a:off x="2610905" y="6167735"/>
            <a:ext cx="3474720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 part </a:t>
            </a:r>
            <a:r>
              <a:rPr lang="en-US" sz="1200" dirty="0" err="1"/>
              <a:t>une</a:t>
            </a:r>
            <a:r>
              <a:rPr lang="en-US" sz="1200" dirty="0"/>
              <a:t> forte correlation, </a:t>
            </a:r>
            <a:r>
              <a:rPr lang="en-US" sz="1200" dirty="0" err="1"/>
              <a:t>l’indicateur</a:t>
            </a:r>
            <a:r>
              <a:rPr lang="en-US" sz="1200" dirty="0"/>
              <a:t> de la population 15/64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supprimé</a:t>
            </a:r>
            <a:endParaRPr lang="en-US" sz="1200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8DF214E-5F18-4213-A4A5-E284B95D467B}"/>
              </a:ext>
            </a:extLst>
          </p:cNvPr>
          <p:cNvSpPr/>
          <p:nvPr/>
        </p:nvSpPr>
        <p:spPr>
          <a:xfrm flipV="1">
            <a:off x="2706155" y="5791200"/>
            <a:ext cx="3388248" cy="30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2BA35-FAD9-48BD-8A2F-3FE4AB48FB01}"/>
              </a:ext>
            </a:extLst>
          </p:cNvPr>
          <p:cNvSpPr txBox="1"/>
          <p:nvPr/>
        </p:nvSpPr>
        <p:spPr>
          <a:xfrm>
            <a:off x="7344092" y="6167735"/>
            <a:ext cx="3931920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 part </a:t>
            </a:r>
            <a:r>
              <a:rPr lang="en-US" sz="1200" dirty="0" err="1"/>
              <a:t>leurs</a:t>
            </a:r>
            <a:r>
              <a:rPr lang="en-US" sz="1200" dirty="0"/>
              <a:t> </a:t>
            </a:r>
            <a:r>
              <a:rPr lang="en-US" sz="1200" dirty="0" err="1"/>
              <a:t>faibles</a:t>
            </a:r>
            <a:r>
              <a:rPr lang="en-US" sz="1200" dirty="0"/>
              <a:t> occurrences, les </a:t>
            </a:r>
            <a:r>
              <a:rPr lang="en-US" sz="1200" dirty="0" err="1"/>
              <a:t>indicateurs</a:t>
            </a:r>
            <a:r>
              <a:rPr lang="en-US" sz="1200" dirty="0"/>
              <a:t> EGRA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supprimés</a:t>
            </a:r>
            <a:endParaRPr lang="en-US" sz="1200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9AE4C4F-0C5C-4C29-B725-75881CB4A395}"/>
              </a:ext>
            </a:extLst>
          </p:cNvPr>
          <p:cNvSpPr/>
          <p:nvPr/>
        </p:nvSpPr>
        <p:spPr>
          <a:xfrm flipV="1">
            <a:off x="7332662" y="5791200"/>
            <a:ext cx="3931920" cy="30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– </a:t>
            </a:r>
            <a:r>
              <a:rPr lang="en-US" dirty="0" err="1"/>
              <a:t>effet</a:t>
            </a:r>
            <a:r>
              <a:rPr lang="en-US" dirty="0"/>
              <a:t> Barro Lee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27757CC-E837-471C-B741-06BDFE3D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12" y="215900"/>
            <a:ext cx="1371600" cy="155018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5AFBD5-4766-4753-BEE9-B1A5C77AB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0" t="34248" r="40974" b="29085"/>
          <a:stretch/>
        </p:blipFill>
        <p:spPr>
          <a:xfrm>
            <a:off x="2970212" y="1552575"/>
            <a:ext cx="5943600" cy="40862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7FA62C-CF06-492B-A3B9-42FD0BF651D9}"/>
              </a:ext>
            </a:extLst>
          </p:cNvPr>
          <p:cNvSpPr txBox="1"/>
          <p:nvPr/>
        </p:nvSpPr>
        <p:spPr>
          <a:xfrm>
            <a:off x="1688464" y="5994737"/>
            <a:ext cx="9078148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Les deux pics de </a:t>
            </a:r>
            <a:r>
              <a:rPr lang="en-US" sz="1200" dirty="0" err="1"/>
              <a:t>données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2005 et 2010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liés</a:t>
            </a:r>
            <a:r>
              <a:rPr lang="en-US" sz="1200" dirty="0"/>
              <a:t> aux </a:t>
            </a:r>
            <a:r>
              <a:rPr lang="en-US" sz="1200" dirty="0" err="1"/>
              <a:t>indicateurs</a:t>
            </a:r>
            <a:r>
              <a:rPr lang="en-US" sz="1200" dirty="0"/>
              <a:t> Barro Lee qui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réalisés</a:t>
            </a:r>
            <a:r>
              <a:rPr lang="en-US" sz="1200" dirty="0"/>
              <a:t> </a:t>
            </a:r>
            <a:r>
              <a:rPr lang="en-US" sz="1200" dirty="0" err="1"/>
              <a:t>tous</a:t>
            </a:r>
            <a:r>
              <a:rPr lang="en-US" sz="1200" dirty="0"/>
              <a:t> les 5 </a:t>
            </a:r>
            <a:r>
              <a:rPr lang="en-US" sz="1200" dirty="0" err="1"/>
              <a:t>ans</a:t>
            </a:r>
            <a:endParaRPr lang="en-US" sz="1200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41615C36-F6BF-48A1-9390-ADA0E9442ED4}"/>
              </a:ext>
            </a:extLst>
          </p:cNvPr>
          <p:cNvSpPr/>
          <p:nvPr/>
        </p:nvSpPr>
        <p:spPr>
          <a:xfrm flipV="1">
            <a:off x="1751012" y="5568493"/>
            <a:ext cx="896112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3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– </a:t>
            </a:r>
            <a:r>
              <a:rPr lang="en-US" dirty="0" err="1"/>
              <a:t>indicateurs</a:t>
            </a:r>
            <a:r>
              <a:rPr lang="en-US" dirty="0"/>
              <a:t> </a:t>
            </a:r>
            <a:r>
              <a:rPr lang="en-US" dirty="0" err="1"/>
              <a:t>clés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AA8F1-CF7B-4BFC-9CE2-235CCD3BEF20}"/>
              </a:ext>
            </a:extLst>
          </p:cNvPr>
          <p:cNvGrpSpPr/>
          <p:nvPr/>
        </p:nvGrpSpPr>
        <p:grpSpPr>
          <a:xfrm>
            <a:off x="4704001" y="3609092"/>
            <a:ext cx="1584176" cy="1584176"/>
            <a:chOff x="6652388" y="3536145"/>
            <a:chExt cx="1584176" cy="1584176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1AA1477E-8C07-4FB3-B0D9-FB95692C2AAA}"/>
                </a:ext>
              </a:extLst>
            </p:cNvPr>
            <p:cNvSpPr/>
            <p:nvPr/>
          </p:nvSpPr>
          <p:spPr bwMode="ltGray">
            <a:xfrm rot="5400000">
              <a:off x="6652388" y="3536145"/>
              <a:ext cx="1584176" cy="1584176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1403A4-EE03-4455-9F23-1BDB807D0ED5}"/>
                </a:ext>
              </a:extLst>
            </p:cNvPr>
            <p:cNvSpPr/>
            <p:nvPr/>
          </p:nvSpPr>
          <p:spPr bwMode="ltGray">
            <a:xfrm>
              <a:off x="792157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74BD1B-336F-4F64-A478-599B4A53B641}"/>
                </a:ext>
              </a:extLst>
            </p:cNvPr>
            <p:cNvSpPr txBox="1"/>
            <p:nvPr/>
          </p:nvSpPr>
          <p:spPr>
            <a:xfrm>
              <a:off x="6858868" y="3946351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71 pays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(vs 242 )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D1BE3-B0FB-44DA-8542-ABA31C3D8A15}"/>
              </a:ext>
            </a:extLst>
          </p:cNvPr>
          <p:cNvGrpSpPr/>
          <p:nvPr/>
        </p:nvGrpSpPr>
        <p:grpSpPr>
          <a:xfrm>
            <a:off x="2857784" y="3609092"/>
            <a:ext cx="1584176" cy="1584176"/>
            <a:chOff x="4806171" y="3536145"/>
            <a:chExt cx="1584176" cy="1584176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FD1AC0CB-DB1F-45AC-9116-FA7ADACE4334}"/>
                </a:ext>
              </a:extLst>
            </p:cNvPr>
            <p:cNvSpPr/>
            <p:nvPr/>
          </p:nvSpPr>
          <p:spPr bwMode="ltGray">
            <a:xfrm rot="5400000">
              <a:off x="4806171" y="3536145"/>
              <a:ext cx="1584176" cy="158417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B161B7-0831-4A7E-92BF-7DEDD173726D}"/>
                </a:ext>
              </a:extLst>
            </p:cNvPr>
            <p:cNvSpPr/>
            <p:nvPr/>
          </p:nvSpPr>
          <p:spPr bwMode="ltGray">
            <a:xfrm>
              <a:off x="606678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F43FAA-29B8-4E69-9EF2-6DADA86513E1}"/>
                </a:ext>
              </a:extLst>
            </p:cNvPr>
            <p:cNvSpPr txBox="1"/>
            <p:nvPr/>
          </p:nvSpPr>
          <p:spPr>
            <a:xfrm>
              <a:off x="5012787" y="3946351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13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indicateurs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par pays </a:t>
              </a: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(vs 3665)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9CF0F0-710F-4025-9C04-EDE8B94B01BA}"/>
              </a:ext>
            </a:extLst>
          </p:cNvPr>
          <p:cNvGrpSpPr/>
          <p:nvPr/>
        </p:nvGrpSpPr>
        <p:grpSpPr>
          <a:xfrm>
            <a:off x="6567636" y="1876085"/>
            <a:ext cx="1584176" cy="1584176"/>
            <a:chOff x="8516023" y="1803138"/>
            <a:chExt cx="1584176" cy="1584176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8293F284-0A1F-45A6-9043-FCF4B8487F1B}"/>
                </a:ext>
              </a:extLst>
            </p:cNvPr>
            <p:cNvSpPr/>
            <p:nvPr/>
          </p:nvSpPr>
          <p:spPr bwMode="ltGray">
            <a:xfrm rot="5400000">
              <a:off x="8516023" y="1803138"/>
              <a:ext cx="1584176" cy="1584176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F4CDB34-EB96-4932-98F3-B0E9D4185DF3}"/>
                </a:ext>
              </a:extLst>
            </p:cNvPr>
            <p:cNvSpPr/>
            <p:nvPr/>
          </p:nvSpPr>
          <p:spPr bwMode="ltGray">
            <a:xfrm>
              <a:off x="9785069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D2F2BC-C091-4980-876C-346814A878BE}"/>
                </a:ext>
              </a:extLst>
            </p:cNvPr>
            <p:cNvSpPr txBox="1"/>
            <p:nvPr/>
          </p:nvSpPr>
          <p:spPr>
            <a:xfrm>
              <a:off x="8731077" y="2218159"/>
              <a:ext cx="1109610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2004 à 2014 (vs 1970 à 2015)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7A734F-D3DC-462D-94DC-E5B39CDB1665}"/>
              </a:ext>
            </a:extLst>
          </p:cNvPr>
          <p:cNvGrpSpPr/>
          <p:nvPr/>
        </p:nvGrpSpPr>
        <p:grpSpPr>
          <a:xfrm>
            <a:off x="4704001" y="1876085"/>
            <a:ext cx="1584176" cy="1584176"/>
            <a:chOff x="6652388" y="1803138"/>
            <a:chExt cx="1584176" cy="1584176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D1A8E56-FF59-46E5-BFCE-80C907B85F84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009382-C7C6-4093-8A59-25979A30A4A7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C74BC3-EE95-41CB-BA10-CF508BD99D4F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17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colonnes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(vs 70 )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B3C6FE-FAB6-4E50-A5CF-B570E66CB978}"/>
              </a:ext>
            </a:extLst>
          </p:cNvPr>
          <p:cNvGrpSpPr/>
          <p:nvPr/>
        </p:nvGrpSpPr>
        <p:grpSpPr>
          <a:xfrm>
            <a:off x="2857784" y="1876085"/>
            <a:ext cx="1584176" cy="1584176"/>
            <a:chOff x="4806171" y="1803138"/>
            <a:chExt cx="1584176" cy="1584176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37BF5897-9435-4963-B08E-65C937F3155F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0960F0-3F55-45B8-81AA-E3AB5E00DE76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E6904-995F-400B-BEFB-555E3587E6C1}"/>
                </a:ext>
              </a:extLst>
            </p:cNvPr>
            <p:cNvSpPr txBox="1"/>
            <p:nvPr/>
          </p:nvSpPr>
          <p:spPr>
            <a:xfrm>
              <a:off x="5012787" y="2218159"/>
              <a:ext cx="1377560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918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lignes</a:t>
              </a: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(vs 886 930)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7757CC-E837-471C-B741-06BDFE3D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12" y="215900"/>
            <a:ext cx="1371600" cy="15501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B0DB95-1865-4271-B473-837203AD06B3}"/>
              </a:ext>
            </a:extLst>
          </p:cNvPr>
          <p:cNvSpPr txBox="1"/>
          <p:nvPr/>
        </p:nvSpPr>
        <p:spPr>
          <a:xfrm>
            <a:off x="3656012" y="5418808"/>
            <a:ext cx="38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Indicateurs</a:t>
            </a:r>
            <a:r>
              <a:rPr lang="en-US" b="1" dirty="0"/>
              <a:t> </a:t>
            </a:r>
            <a:r>
              <a:rPr lang="en-US" b="1" dirty="0" err="1"/>
              <a:t>clés</a:t>
            </a:r>
            <a:r>
              <a:rPr lang="en-US" b="1" dirty="0"/>
              <a:t> de la </a:t>
            </a:r>
            <a:r>
              <a:rPr lang="en-US" b="1" dirty="0" err="1"/>
              <a:t>SmartData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87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</a:t>
            </a:r>
            <a:r>
              <a:rPr lang="en-US" dirty="0" err="1"/>
              <a:t>modèle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47" name="Circular Arrow 107">
            <a:extLst>
              <a:ext uri="{FF2B5EF4-FFF2-40B4-BE49-F238E27FC236}">
                <a16:creationId xmlns:a16="http://schemas.microsoft.com/office/drawing/2014/main" id="{37DE4F5A-B496-402E-AA55-F3FFEC8ACAA7}"/>
              </a:ext>
            </a:extLst>
          </p:cNvPr>
          <p:cNvSpPr/>
          <p:nvPr/>
        </p:nvSpPr>
        <p:spPr>
          <a:xfrm>
            <a:off x="4781546" y="1196264"/>
            <a:ext cx="2608266" cy="2644427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solidFill>
            <a:schemeClr val="accent1">
              <a:lumMod val="7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45ED0-2D78-4B33-B0BF-1C4FDFADA49F}"/>
              </a:ext>
            </a:extLst>
          </p:cNvPr>
          <p:cNvSpPr/>
          <p:nvPr/>
        </p:nvSpPr>
        <p:spPr>
          <a:xfrm>
            <a:off x="7612654" y="2032112"/>
            <a:ext cx="1682158" cy="11218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70F55B-F901-4263-8612-4CCF538DA9A7}"/>
              </a:ext>
            </a:extLst>
          </p:cNvPr>
          <p:cNvSpPr/>
          <p:nvPr/>
        </p:nvSpPr>
        <p:spPr>
          <a:xfrm>
            <a:off x="7384054" y="1524000"/>
            <a:ext cx="1682158" cy="15544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1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Etape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1 : Moyenne</a:t>
            </a:r>
            <a:endParaRPr lang="en-US" sz="1400" kern="1200" dirty="0">
              <a:latin typeface="+mj-lt"/>
            </a:endParaRPr>
          </a:p>
          <a:p>
            <a:pPr marL="0" lvl="1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>
                <a:latin typeface="+mj-lt"/>
              </a:rPr>
              <a:t>Une </a:t>
            </a:r>
            <a:r>
              <a:rPr lang="en-US" sz="1400" kern="1200" dirty="0" err="1">
                <a:latin typeface="+mj-lt"/>
              </a:rPr>
              <a:t>moyenne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est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calculée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chaque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indicateur</a:t>
            </a:r>
            <a:r>
              <a:rPr lang="en-US" sz="1400" kern="1200" dirty="0">
                <a:latin typeface="+mj-lt"/>
              </a:rPr>
              <a:t> de </a:t>
            </a:r>
            <a:r>
              <a:rPr lang="en-US" sz="1400" kern="1200" dirty="0" err="1">
                <a:latin typeface="+mj-lt"/>
              </a:rPr>
              <a:t>chaque</a:t>
            </a:r>
            <a:r>
              <a:rPr lang="en-US" sz="1400" kern="1200" dirty="0">
                <a:latin typeface="+mj-lt"/>
              </a:rPr>
              <a:t> pays sur </a:t>
            </a:r>
            <a:r>
              <a:rPr lang="en-US" sz="1400" kern="1200" dirty="0" err="1">
                <a:latin typeface="+mj-lt"/>
              </a:rPr>
              <a:t>l’ensemble</a:t>
            </a:r>
            <a:r>
              <a:rPr lang="en-US" sz="1400" kern="1200" dirty="0">
                <a:latin typeface="+mj-lt"/>
              </a:rPr>
              <a:t> des </a:t>
            </a:r>
            <a:r>
              <a:rPr lang="en-US" sz="1400" kern="1200" dirty="0" err="1">
                <a:latin typeface="+mj-lt"/>
              </a:rPr>
              <a:t>données</a:t>
            </a:r>
            <a:r>
              <a:rPr lang="en-US" sz="1400" kern="1200" dirty="0">
                <a:latin typeface="+mj-lt"/>
              </a:rPr>
              <a:t> entre 2004 et 2014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68F932-F6CF-4F54-B9F9-79425004DB4E}"/>
              </a:ext>
            </a:extLst>
          </p:cNvPr>
          <p:cNvSpPr/>
          <p:nvPr/>
        </p:nvSpPr>
        <p:spPr>
          <a:xfrm>
            <a:off x="5356209" y="2208601"/>
            <a:ext cx="1557905" cy="7787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119A18-372F-47CD-8248-C0CBCC2D347F}"/>
              </a:ext>
            </a:extLst>
          </p:cNvPr>
          <p:cNvSpPr/>
          <p:nvPr/>
        </p:nvSpPr>
        <p:spPr>
          <a:xfrm>
            <a:off x="5356209" y="1981200"/>
            <a:ext cx="1557905" cy="7787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i="1" kern="1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Etape</a:t>
            </a:r>
            <a:r>
              <a:rPr lang="en-US" b="1" i="1" kern="1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1 : Moyenne</a:t>
            </a:r>
          </a:p>
        </p:txBody>
      </p:sp>
      <p:sp>
        <p:nvSpPr>
          <p:cNvPr id="52" name="Shape 51">
            <a:extLst>
              <a:ext uri="{FF2B5EF4-FFF2-40B4-BE49-F238E27FC236}">
                <a16:creationId xmlns:a16="http://schemas.microsoft.com/office/drawing/2014/main" id="{62D1A072-6164-44C0-A7FD-1CD90C12EAE8}"/>
              </a:ext>
            </a:extLst>
          </p:cNvPr>
          <p:cNvSpPr/>
          <p:nvPr/>
        </p:nvSpPr>
        <p:spPr>
          <a:xfrm>
            <a:off x="4153164" y="2667000"/>
            <a:ext cx="2608266" cy="2644427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9B4517-F2E8-4621-AE5A-0206CCEC01AA}"/>
              </a:ext>
            </a:extLst>
          </p:cNvPr>
          <p:cNvSpPr/>
          <p:nvPr/>
        </p:nvSpPr>
        <p:spPr>
          <a:xfrm>
            <a:off x="6833438" y="3652551"/>
            <a:ext cx="1682158" cy="11218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276AC0-4995-45BF-90CA-C1AEB7C1F27F}"/>
              </a:ext>
            </a:extLst>
          </p:cNvPr>
          <p:cNvSpPr/>
          <p:nvPr/>
        </p:nvSpPr>
        <p:spPr>
          <a:xfrm>
            <a:off x="6985838" y="3429000"/>
            <a:ext cx="4290174" cy="11218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Etape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2 :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Classement</a:t>
            </a:r>
            <a:endParaRPr lang="en-US" sz="1400" kern="1200" dirty="0">
              <a:latin typeface="+mj-lt"/>
            </a:endParaRPr>
          </a:p>
          <a:p>
            <a:pPr marL="0" lvl="1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>
                <a:latin typeface="+mj-lt"/>
              </a:rPr>
              <a:t>Les </a:t>
            </a:r>
            <a:r>
              <a:rPr lang="en-US" sz="1400" dirty="0" err="1">
                <a:latin typeface="+mj-lt"/>
              </a:rPr>
              <a:t>valeurs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chaque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indicateur</a:t>
            </a:r>
            <a:r>
              <a:rPr lang="en-US" sz="1400" dirty="0">
                <a:latin typeface="+mj-lt"/>
              </a:rPr>
              <a:t>   </a:t>
            </a:r>
            <a:r>
              <a:rPr lang="en-US" sz="1400" dirty="0" err="1">
                <a:latin typeface="+mj-lt"/>
              </a:rPr>
              <a:t>sont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comparées</a:t>
            </a:r>
            <a:r>
              <a:rPr lang="en-US" sz="1400" dirty="0">
                <a:latin typeface="+mj-lt"/>
              </a:rPr>
              <a:t> et </a:t>
            </a:r>
            <a:r>
              <a:rPr lang="en-US" sz="1400" dirty="0" err="1">
                <a:latin typeface="+mj-lt"/>
              </a:rPr>
              <a:t>classées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parmi</a:t>
            </a:r>
            <a:r>
              <a:rPr lang="en-US" sz="1400" dirty="0">
                <a:latin typeface="+mj-lt"/>
              </a:rPr>
              <a:t> les </a:t>
            </a:r>
            <a:r>
              <a:rPr lang="en-US" sz="1400" dirty="0" err="1">
                <a:latin typeface="+mj-lt"/>
              </a:rPr>
              <a:t>différents</a:t>
            </a:r>
            <a:r>
              <a:rPr lang="en-US" sz="1400" dirty="0">
                <a:latin typeface="+mj-lt"/>
              </a:rPr>
              <a:t> pays. Un score </a:t>
            </a:r>
            <a:r>
              <a:rPr lang="en-US" sz="1400" dirty="0" err="1">
                <a:latin typeface="+mj-lt"/>
              </a:rPr>
              <a:t>compris</a:t>
            </a:r>
            <a:r>
              <a:rPr lang="en-US" sz="1400" dirty="0">
                <a:latin typeface="+mj-lt"/>
              </a:rPr>
              <a:t> entre 0 et 10 </a:t>
            </a:r>
            <a:r>
              <a:rPr lang="en-US" sz="1400" dirty="0" err="1">
                <a:latin typeface="+mj-lt"/>
              </a:rPr>
              <a:t>est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affecté</a:t>
            </a:r>
            <a:r>
              <a:rPr lang="en-US" sz="1400" dirty="0">
                <a:latin typeface="+mj-lt"/>
              </a:rPr>
              <a:t>. 0 </a:t>
            </a:r>
            <a:r>
              <a:rPr lang="en-US" sz="1400" dirty="0" err="1">
                <a:latin typeface="+mj-lt"/>
              </a:rPr>
              <a:t>étant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affecté</a:t>
            </a:r>
            <a:r>
              <a:rPr lang="en-US" sz="1400" dirty="0">
                <a:latin typeface="+mj-lt"/>
              </a:rPr>
              <a:t> aux pays </a:t>
            </a:r>
            <a:r>
              <a:rPr lang="en-US" sz="1400" dirty="0" err="1">
                <a:latin typeface="+mj-lt"/>
              </a:rPr>
              <a:t>ayant</a:t>
            </a:r>
            <a:r>
              <a:rPr lang="en-US" sz="1400" dirty="0">
                <a:latin typeface="+mj-lt"/>
              </a:rPr>
              <a:t> les plus petites </a:t>
            </a:r>
            <a:r>
              <a:rPr lang="en-US" sz="1400" dirty="0" err="1">
                <a:latin typeface="+mj-lt"/>
              </a:rPr>
              <a:t>valeurs</a:t>
            </a:r>
            <a:r>
              <a:rPr lang="en-US" sz="1400" dirty="0">
                <a:latin typeface="+mj-lt"/>
              </a:rPr>
              <a:t> et 10 </a:t>
            </a:r>
            <a:r>
              <a:rPr lang="en-US" sz="1400" dirty="0" err="1">
                <a:latin typeface="+mj-lt"/>
              </a:rPr>
              <a:t>étant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affecté</a:t>
            </a:r>
            <a:r>
              <a:rPr lang="en-US" sz="1400" dirty="0">
                <a:latin typeface="+mj-lt"/>
              </a:rPr>
              <a:t> au pays </a:t>
            </a:r>
            <a:r>
              <a:rPr lang="en-US" sz="1400" dirty="0" err="1">
                <a:latin typeface="+mj-lt"/>
              </a:rPr>
              <a:t>ayant</a:t>
            </a:r>
            <a:r>
              <a:rPr lang="en-US" sz="1400" dirty="0">
                <a:latin typeface="+mj-lt"/>
              </a:rPr>
              <a:t> la plus </a:t>
            </a:r>
            <a:r>
              <a:rPr lang="en-US" sz="1400" dirty="0" err="1">
                <a:latin typeface="+mj-lt"/>
              </a:rPr>
              <a:t>grande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valeur</a:t>
            </a:r>
            <a:r>
              <a:rPr lang="en-US" sz="1400" dirty="0">
                <a:latin typeface="+mj-lt"/>
              </a:rPr>
              <a:t>. </a:t>
            </a:r>
            <a:endParaRPr lang="en-US" sz="1400" kern="1200" dirty="0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328688-1B00-4244-9C43-21F983E25993}"/>
              </a:ext>
            </a:extLst>
          </p:cNvPr>
          <p:cNvSpPr/>
          <p:nvPr/>
        </p:nvSpPr>
        <p:spPr>
          <a:xfrm>
            <a:off x="4580679" y="3829041"/>
            <a:ext cx="1557905" cy="7787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26C0D2E-228D-471E-A6B3-8977BF8E2FF7}"/>
              </a:ext>
            </a:extLst>
          </p:cNvPr>
          <p:cNvSpPr/>
          <p:nvPr/>
        </p:nvSpPr>
        <p:spPr>
          <a:xfrm>
            <a:off x="4580679" y="3581400"/>
            <a:ext cx="1557905" cy="7787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i="1" kern="1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Etape</a:t>
            </a:r>
            <a:r>
              <a:rPr lang="en-US" b="1" i="1" kern="1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2 :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i="1" kern="12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Classement</a:t>
            </a:r>
            <a:endParaRPr lang="en-US" b="1" i="1" kern="1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0A935350-9C6B-4824-9E4E-BD44BB907FEE}"/>
              </a:ext>
            </a:extLst>
          </p:cNvPr>
          <p:cNvSpPr/>
          <p:nvPr/>
        </p:nvSpPr>
        <p:spPr>
          <a:xfrm>
            <a:off x="5103812" y="4419600"/>
            <a:ext cx="2240976" cy="2170498"/>
          </a:xfrm>
          <a:prstGeom prst="blockArc">
            <a:avLst>
              <a:gd name="adj1" fmla="val 13500000"/>
              <a:gd name="adj2" fmla="val 10800000"/>
              <a:gd name="adj3" fmla="val 12740"/>
            </a:avLst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A771D6-6E1A-4C78-9774-F6285D13AF3F}"/>
              </a:ext>
            </a:extLst>
          </p:cNvPr>
          <p:cNvSpPr/>
          <p:nvPr/>
        </p:nvSpPr>
        <p:spPr>
          <a:xfrm>
            <a:off x="7612654" y="5272408"/>
            <a:ext cx="1682158" cy="112184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B5D87-2942-4F23-A18B-F3E2E7A5FB5A}"/>
              </a:ext>
            </a:extLst>
          </p:cNvPr>
          <p:cNvSpPr/>
          <p:nvPr/>
        </p:nvSpPr>
        <p:spPr>
          <a:xfrm>
            <a:off x="7612654" y="4953000"/>
            <a:ext cx="3510958" cy="15855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Etape</a:t>
            </a:r>
            <a:r>
              <a:rPr lang="en-US" sz="1400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3 : </a:t>
            </a:r>
            <a:r>
              <a:rPr lang="en-US" sz="1400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Poids</a:t>
            </a:r>
            <a:endParaRPr lang="en-US" sz="1400" kern="1200" dirty="0">
              <a:latin typeface="+mj-lt"/>
            </a:endParaRPr>
          </a:p>
          <a:p>
            <a:pPr marL="0" lvl="1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kern="1200" dirty="0" err="1">
                <a:latin typeface="+mj-lt"/>
              </a:rPr>
              <a:t>Chaque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indicateur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est</a:t>
            </a:r>
            <a:r>
              <a:rPr lang="en-US" sz="1400" kern="1200" dirty="0">
                <a:latin typeface="+mj-lt"/>
              </a:rPr>
              <a:t> </a:t>
            </a:r>
            <a:r>
              <a:rPr lang="en-US" sz="1400" kern="1200" dirty="0" err="1">
                <a:latin typeface="+mj-lt"/>
              </a:rPr>
              <a:t>affecté</a:t>
            </a:r>
            <a:r>
              <a:rPr lang="en-US" sz="1400" kern="1200" dirty="0">
                <a:latin typeface="+mj-lt"/>
              </a:rPr>
              <a:t> d’un </a:t>
            </a:r>
            <a:r>
              <a:rPr lang="en-US" sz="1400" kern="1200" dirty="0" err="1">
                <a:latin typeface="+mj-lt"/>
              </a:rPr>
              <a:t>poids</a:t>
            </a:r>
            <a:r>
              <a:rPr lang="en-US" sz="1400" dirty="0">
                <a:latin typeface="+mj-lt"/>
              </a:rPr>
              <a:t> sur le score </a:t>
            </a:r>
            <a:r>
              <a:rPr lang="en-US" sz="1400" dirty="0" err="1">
                <a:latin typeface="+mj-lt"/>
              </a:rPr>
              <a:t>obtenu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précédemment</a:t>
            </a:r>
            <a:r>
              <a:rPr lang="en-US" sz="1400" dirty="0">
                <a:latin typeface="+mj-lt"/>
              </a:rPr>
              <a:t>. </a:t>
            </a:r>
            <a:r>
              <a:rPr lang="en-US" sz="1400" dirty="0" err="1">
                <a:latin typeface="+mj-lt"/>
              </a:rPr>
              <a:t>Ensuite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une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moyenne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pondérée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est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calculée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afin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pouvoir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obtenir</a:t>
            </a:r>
            <a:r>
              <a:rPr lang="en-US" sz="1400" dirty="0">
                <a:latin typeface="+mj-lt"/>
              </a:rPr>
              <a:t> un scoring par pays et </a:t>
            </a:r>
            <a:r>
              <a:rPr lang="en-US" sz="1400" dirty="0" err="1">
                <a:latin typeface="+mj-lt"/>
              </a:rPr>
              <a:t>ainsi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pouvoir</a:t>
            </a:r>
            <a:r>
              <a:rPr lang="en-US" sz="1400" dirty="0">
                <a:latin typeface="+mj-lt"/>
              </a:rPr>
              <a:t> les comparer</a:t>
            </a:r>
            <a:endParaRPr lang="en-US" sz="1400" kern="1200" dirty="0"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5CE4C2-7565-41DA-8008-C81CB93CA193}"/>
              </a:ext>
            </a:extLst>
          </p:cNvPr>
          <p:cNvSpPr/>
          <p:nvPr/>
        </p:nvSpPr>
        <p:spPr>
          <a:xfrm>
            <a:off x="5359895" y="5451810"/>
            <a:ext cx="1557905" cy="778766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3BB1C4-ED51-4D0B-B6EE-C446D3C3343A}"/>
              </a:ext>
            </a:extLst>
          </p:cNvPr>
          <p:cNvSpPr/>
          <p:nvPr/>
        </p:nvSpPr>
        <p:spPr>
          <a:xfrm>
            <a:off x="5359895" y="5164834"/>
            <a:ext cx="1557905" cy="7787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i="1" kern="12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Etape</a:t>
            </a:r>
            <a:r>
              <a:rPr lang="en-US" b="1" i="1" kern="12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 3 :</a:t>
            </a:r>
          </a:p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Poids</a:t>
            </a:r>
            <a:endParaRPr lang="en-US" b="1" i="1" kern="12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70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1ère version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40347"/>
              </p:ext>
            </p:extLst>
          </p:nvPr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pic>
        <p:nvPicPr>
          <p:cNvPr id="5" name="Picture 4" descr="A close up of a fence&#10;&#10;Description automatically generated">
            <a:extLst>
              <a:ext uri="{FF2B5EF4-FFF2-40B4-BE49-F238E27FC236}">
                <a16:creationId xmlns:a16="http://schemas.microsoft.com/office/drawing/2014/main" id="{2C9D6552-972F-48E8-94C3-F73707D0E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3" t="7248" r="8726" b="7594"/>
          <a:stretch/>
        </p:blipFill>
        <p:spPr>
          <a:xfrm>
            <a:off x="1522412" y="2286000"/>
            <a:ext cx="10215977" cy="35814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</a:t>
            </a:r>
            <a:r>
              <a:rPr lang="en-US" sz="1200" dirty="0" err="1"/>
              <a:t>nombre</a:t>
            </a:r>
            <a:r>
              <a:rPr lang="en-US" sz="1200" dirty="0"/>
              <a:t> de pays </a:t>
            </a:r>
            <a:r>
              <a:rPr lang="en-US" sz="1200" dirty="0" err="1"/>
              <a:t>est</a:t>
            </a:r>
            <a:r>
              <a:rPr lang="en-US" sz="1200" dirty="0"/>
              <a:t> trop important, les pays </a:t>
            </a:r>
            <a:r>
              <a:rPr lang="en-US" sz="1200" dirty="0" err="1"/>
              <a:t>disposant</a:t>
            </a:r>
            <a:r>
              <a:rPr lang="en-US" sz="1200" dirty="0"/>
              <a:t> d’un score </a:t>
            </a:r>
            <a:r>
              <a:rPr lang="en-US" sz="1200" dirty="0" err="1"/>
              <a:t>supérieur</a:t>
            </a:r>
            <a:r>
              <a:rPr lang="en-US" sz="1200" dirty="0"/>
              <a:t> à 50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conservés</a:t>
            </a:r>
            <a:r>
              <a:rPr lang="en-US" sz="1200" dirty="0"/>
              <a:t> pour la suite de </a:t>
            </a:r>
            <a:r>
              <a:rPr lang="en-US" sz="1200" dirty="0" err="1"/>
              <a:t>l’analyse</a:t>
            </a:r>
            <a:r>
              <a:rPr lang="en-US" sz="1200" dirty="0"/>
              <a:t>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53518"/>
              </p:ext>
            </p:extLst>
          </p:nvPr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65313"/>
              </p:ext>
            </p:extLst>
          </p:nvPr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715198"/>
              </p:ext>
            </p:extLst>
          </p:nvPr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05DC7962-7E4C-4346-9E2C-4691EFA5D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997078"/>
              </p:ext>
            </p:extLst>
          </p:nvPr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01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1ère version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059269"/>
            <a:ext cx="9875520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GDP et les </a:t>
            </a:r>
            <a:r>
              <a:rPr lang="en-US" sz="1200" dirty="0" err="1"/>
              <a:t>indicateurs</a:t>
            </a:r>
            <a:r>
              <a:rPr lang="en-US" sz="1200" dirty="0"/>
              <a:t> </a:t>
            </a:r>
            <a:r>
              <a:rPr lang="en-US" sz="1200" dirty="0" err="1"/>
              <a:t>relatifs</a:t>
            </a:r>
            <a:r>
              <a:rPr lang="en-US" sz="1200" dirty="0"/>
              <a:t> à la population </a:t>
            </a:r>
            <a:r>
              <a:rPr lang="en-US" sz="1200" dirty="0" err="1"/>
              <a:t>ont</a:t>
            </a:r>
            <a:r>
              <a:rPr lang="en-US" sz="1200" dirty="0"/>
              <a:t> des impacts </a:t>
            </a:r>
            <a:r>
              <a:rPr lang="en-US" sz="1200" dirty="0" err="1"/>
              <a:t>significatifs</a:t>
            </a:r>
            <a:r>
              <a:rPr lang="en-US" sz="1200" dirty="0"/>
              <a:t> sur les premiers pays. De plus, la population </a:t>
            </a:r>
            <a:r>
              <a:rPr lang="en-US" sz="1200" dirty="0" err="1"/>
              <a:t>totale</a:t>
            </a:r>
            <a:r>
              <a:rPr lang="en-US" sz="1200" dirty="0"/>
              <a:t>, les populations </a:t>
            </a:r>
            <a:r>
              <a:rPr lang="en-US" sz="1200" dirty="0" err="1"/>
              <a:t>secondaire</a:t>
            </a:r>
            <a:r>
              <a:rPr lang="en-US" sz="1200" dirty="0"/>
              <a:t> et </a:t>
            </a:r>
            <a:r>
              <a:rPr lang="en-US" sz="1200" dirty="0" err="1"/>
              <a:t>supérieur</a:t>
            </a:r>
            <a:r>
              <a:rPr lang="en-US" sz="1200" dirty="0"/>
              <a:t> </a:t>
            </a:r>
            <a:r>
              <a:rPr lang="en-US" sz="1200" dirty="0" err="1"/>
              <a:t>semblent</a:t>
            </a:r>
            <a:r>
              <a:rPr lang="en-US" sz="1200" dirty="0"/>
              <a:t> </a:t>
            </a:r>
            <a:r>
              <a:rPr lang="en-US" sz="1200" dirty="0" err="1"/>
              <a:t>être</a:t>
            </a:r>
            <a:r>
              <a:rPr lang="en-US" sz="1200" dirty="0"/>
              <a:t> </a:t>
            </a:r>
            <a:r>
              <a:rPr lang="en-US" sz="1200" dirty="0" err="1"/>
              <a:t>corrélées</a:t>
            </a:r>
            <a:r>
              <a:rPr lang="en-US" sz="1200" dirty="0"/>
              <a:t> pour </a:t>
            </a:r>
            <a:r>
              <a:rPr lang="en-US" sz="1200" dirty="0" err="1"/>
              <a:t>certains</a:t>
            </a:r>
            <a:r>
              <a:rPr lang="en-US" sz="1200" dirty="0"/>
              <a:t> pays. Pour </a:t>
            </a:r>
            <a:r>
              <a:rPr lang="en-US" sz="1200" dirty="0" err="1"/>
              <a:t>ces</a:t>
            </a:r>
            <a:r>
              <a:rPr lang="en-US" sz="1200" dirty="0"/>
              <a:t> raisons, dans la 2ème version, le GDP, les </a:t>
            </a:r>
            <a:r>
              <a:rPr lang="en-US" sz="1200" dirty="0" err="1"/>
              <a:t>indicateurs</a:t>
            </a:r>
            <a:r>
              <a:rPr lang="en-US" sz="1200" dirty="0"/>
              <a:t> </a:t>
            </a:r>
            <a:r>
              <a:rPr lang="en-US" sz="1200" dirty="0" err="1"/>
              <a:t>relatifs</a:t>
            </a:r>
            <a:r>
              <a:rPr lang="en-US" sz="1200" dirty="0"/>
              <a:t> à la populations </a:t>
            </a:r>
            <a:r>
              <a:rPr lang="en-US" sz="1200" dirty="0" err="1"/>
              <a:t>auront</a:t>
            </a:r>
            <a:r>
              <a:rPr lang="en-US" sz="1200" dirty="0"/>
              <a:t> un </a:t>
            </a:r>
            <a:r>
              <a:rPr lang="en-US" sz="1200" dirty="0" err="1"/>
              <a:t>poids</a:t>
            </a:r>
            <a:r>
              <a:rPr lang="en-US" sz="1200" dirty="0"/>
              <a:t> de 1, les </a:t>
            </a:r>
            <a:r>
              <a:rPr lang="en-US" sz="1200" dirty="0" err="1"/>
              <a:t>autres</a:t>
            </a:r>
            <a:r>
              <a:rPr lang="en-US" sz="1200" dirty="0"/>
              <a:t> </a:t>
            </a:r>
            <a:r>
              <a:rPr lang="en-US" sz="1200" dirty="0" err="1"/>
              <a:t>indicateurs</a:t>
            </a:r>
            <a:r>
              <a:rPr lang="en-US" sz="1200" dirty="0"/>
              <a:t> </a:t>
            </a:r>
            <a:r>
              <a:rPr lang="en-US" sz="1200" dirty="0" err="1"/>
              <a:t>auront</a:t>
            </a:r>
            <a:r>
              <a:rPr lang="en-US" sz="1200" dirty="0"/>
              <a:t> un </a:t>
            </a:r>
            <a:r>
              <a:rPr lang="en-US" sz="1200" dirty="0" err="1"/>
              <a:t>poids</a:t>
            </a:r>
            <a:r>
              <a:rPr lang="en-US" sz="1200" dirty="0"/>
              <a:t> de 2.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7150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/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/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/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pic>
        <p:nvPicPr>
          <p:cNvPr id="6" name="Picture 5" descr="A picture containing measure, pencil&#10;&#10;Description automatically generated">
            <a:extLst>
              <a:ext uri="{FF2B5EF4-FFF2-40B4-BE49-F238E27FC236}">
                <a16:creationId xmlns:a16="http://schemas.microsoft.com/office/drawing/2014/main" id="{B0CB7608-8BF1-47A2-B8FB-474C14679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3" t="7815" r="9351" b="7788"/>
          <a:stretch/>
        </p:blipFill>
        <p:spPr>
          <a:xfrm>
            <a:off x="1412886" y="2377915"/>
            <a:ext cx="10320326" cy="3382329"/>
          </a:xfrm>
          <a:prstGeom prst="rect">
            <a:avLst/>
          </a:prstGeom>
        </p:spPr>
      </p:pic>
      <p:graphicFrame>
        <p:nvGraphicFramePr>
          <p:cNvPr id="15" name="Table 17">
            <a:extLst>
              <a:ext uri="{FF2B5EF4-FFF2-40B4-BE49-F238E27FC236}">
                <a16:creationId xmlns:a16="http://schemas.microsoft.com/office/drawing/2014/main" id="{B571DD2E-D4CF-4662-9C7A-0EAC50DD1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658"/>
              </p:ext>
            </p:extLst>
          </p:nvPr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60E87FCF-41D2-4398-A91C-DC31B929698E}"/>
              </a:ext>
            </a:extLst>
          </p:cNvPr>
          <p:cNvSpPr txBox="1"/>
          <p:nvPr/>
        </p:nvSpPr>
        <p:spPr>
          <a:xfrm>
            <a:off x="2208212" y="1708957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Contexte</a:t>
            </a:r>
          </a:p>
        </p:txBody>
      </p:sp>
      <p:sp>
        <p:nvSpPr>
          <p:cNvPr id="7" name="ZoneTexte 7">
            <a:extLst>
              <a:ext uri="{FF2B5EF4-FFF2-40B4-BE49-F238E27FC236}">
                <a16:creationId xmlns:a16="http://schemas.microsoft.com/office/drawing/2014/main" id="{06837DEF-FE10-4950-A532-B2492C7B02D6}"/>
              </a:ext>
            </a:extLst>
          </p:cNvPr>
          <p:cNvSpPr txBox="1"/>
          <p:nvPr/>
        </p:nvSpPr>
        <p:spPr>
          <a:xfrm>
            <a:off x="2208212" y="3164534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Présentation du jeu de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3AE538-CB77-41D5-8926-98B033B96B23}"/>
              </a:ext>
            </a:extLst>
          </p:cNvPr>
          <p:cNvSpPr txBox="1"/>
          <p:nvPr/>
        </p:nvSpPr>
        <p:spPr>
          <a:xfrm>
            <a:off x="2208212" y="386783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Sélection des données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FC21947F-4A89-4BB1-92DB-EEBDBD7D414C}"/>
              </a:ext>
            </a:extLst>
          </p:cNvPr>
          <p:cNvSpPr txBox="1"/>
          <p:nvPr/>
        </p:nvSpPr>
        <p:spPr>
          <a:xfrm>
            <a:off x="2208212" y="2436065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Approche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47524F89-3D3D-42EA-A8D6-957B0AA38EC8}"/>
              </a:ext>
            </a:extLst>
          </p:cNvPr>
          <p:cNvSpPr txBox="1">
            <a:spLocks/>
          </p:cNvSpPr>
          <p:nvPr/>
        </p:nvSpPr>
        <p:spPr>
          <a:xfrm>
            <a:off x="1590756" y="1641623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</a:t>
            </a:r>
            <a:endParaRPr lang="fr-FR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4B64562E-C6BA-4E0B-97D7-27CBB990931F}"/>
              </a:ext>
            </a:extLst>
          </p:cNvPr>
          <p:cNvSpPr txBox="1">
            <a:spLocks/>
          </p:cNvSpPr>
          <p:nvPr/>
        </p:nvSpPr>
        <p:spPr>
          <a:xfrm>
            <a:off x="1590700" y="2376219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2DB78378-D59E-45FB-8BBF-7CF97D9D073B}"/>
              </a:ext>
            </a:extLst>
          </p:cNvPr>
          <p:cNvSpPr txBox="1">
            <a:spLocks/>
          </p:cNvSpPr>
          <p:nvPr/>
        </p:nvSpPr>
        <p:spPr>
          <a:xfrm>
            <a:off x="1590700" y="3110815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773430C1-D9D8-401A-8EFF-1243AB2618FD}"/>
              </a:ext>
            </a:extLst>
          </p:cNvPr>
          <p:cNvSpPr txBox="1">
            <a:spLocks/>
          </p:cNvSpPr>
          <p:nvPr/>
        </p:nvSpPr>
        <p:spPr>
          <a:xfrm>
            <a:off x="1590756" y="3845411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EAA799D7-3794-4B31-B82E-B24334894F56}"/>
              </a:ext>
            </a:extLst>
          </p:cNvPr>
          <p:cNvSpPr txBox="1">
            <a:spLocks/>
          </p:cNvSpPr>
          <p:nvPr/>
        </p:nvSpPr>
        <p:spPr>
          <a:xfrm>
            <a:off x="1590756" y="5314603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6</a:t>
            </a:r>
          </a:p>
        </p:txBody>
      </p:sp>
      <p:sp>
        <p:nvSpPr>
          <p:cNvPr id="17" name="ZoneTexte 7">
            <a:extLst>
              <a:ext uri="{FF2B5EF4-FFF2-40B4-BE49-F238E27FC236}">
                <a16:creationId xmlns:a16="http://schemas.microsoft.com/office/drawing/2014/main" id="{D346FA28-56D0-4647-851E-61C3778EA2FB}"/>
              </a:ext>
            </a:extLst>
          </p:cNvPr>
          <p:cNvSpPr txBox="1"/>
          <p:nvPr/>
        </p:nvSpPr>
        <p:spPr>
          <a:xfrm>
            <a:off x="2208156" y="5410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Prochaines étapes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5AA0308A-2400-463D-B425-1A5A402A880D}"/>
              </a:ext>
            </a:extLst>
          </p:cNvPr>
          <p:cNvSpPr txBox="1">
            <a:spLocks/>
          </p:cNvSpPr>
          <p:nvPr/>
        </p:nvSpPr>
        <p:spPr>
          <a:xfrm>
            <a:off x="1590812" y="6049200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7</a:t>
            </a:r>
          </a:p>
        </p:txBody>
      </p:sp>
      <p:sp>
        <p:nvSpPr>
          <p:cNvPr id="29" name="ZoneTexte 7">
            <a:extLst>
              <a:ext uri="{FF2B5EF4-FFF2-40B4-BE49-F238E27FC236}">
                <a16:creationId xmlns:a16="http://schemas.microsoft.com/office/drawing/2014/main" id="{1A6A040E-82E4-48FA-9F29-36C95E0A6B5D}"/>
              </a:ext>
            </a:extLst>
          </p:cNvPr>
          <p:cNvSpPr txBox="1"/>
          <p:nvPr/>
        </p:nvSpPr>
        <p:spPr>
          <a:xfrm>
            <a:off x="2208212" y="6111916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Annexe : l’environnement technique</a:t>
            </a:r>
          </a:p>
        </p:txBody>
      </p:sp>
      <p:sp>
        <p:nvSpPr>
          <p:cNvPr id="30" name="ZoneTexte 7">
            <a:extLst>
              <a:ext uri="{FF2B5EF4-FFF2-40B4-BE49-F238E27FC236}">
                <a16:creationId xmlns:a16="http://schemas.microsoft.com/office/drawing/2014/main" id="{3681C640-B161-442C-B390-DD38A74AB1AE}"/>
              </a:ext>
            </a:extLst>
          </p:cNvPr>
          <p:cNvSpPr txBox="1"/>
          <p:nvPr/>
        </p:nvSpPr>
        <p:spPr>
          <a:xfrm>
            <a:off x="2284412" y="46482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Analyse</a:t>
            </a:r>
          </a:p>
        </p:txBody>
      </p:sp>
      <p:sp>
        <p:nvSpPr>
          <p:cNvPr id="31" name="Sous-titre 2">
            <a:extLst>
              <a:ext uri="{FF2B5EF4-FFF2-40B4-BE49-F238E27FC236}">
                <a16:creationId xmlns:a16="http://schemas.microsoft.com/office/drawing/2014/main" id="{00242E61-9C4E-4D25-B301-0DF5505332FE}"/>
              </a:ext>
            </a:extLst>
          </p:cNvPr>
          <p:cNvSpPr txBox="1">
            <a:spLocks/>
          </p:cNvSpPr>
          <p:nvPr/>
        </p:nvSpPr>
        <p:spPr>
          <a:xfrm>
            <a:off x="1598612" y="4580007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ts val="200"/>
              </a:spcBef>
              <a:buClr>
                <a:schemeClr val="accent4"/>
              </a:buClr>
              <a:buSzPct val="100000"/>
              <a:buFontTx/>
              <a:buNone/>
              <a:defRPr sz="20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buFontTx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2ème version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64345"/>
              </p:ext>
            </p:extLst>
          </p:nvPr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</a:t>
            </a:r>
            <a:r>
              <a:rPr lang="en-US" sz="1200" dirty="0" err="1"/>
              <a:t>nombre</a:t>
            </a:r>
            <a:r>
              <a:rPr lang="en-US" sz="1200" dirty="0"/>
              <a:t> de pays </a:t>
            </a:r>
            <a:r>
              <a:rPr lang="en-US" sz="1200" dirty="0" err="1"/>
              <a:t>est</a:t>
            </a:r>
            <a:r>
              <a:rPr lang="en-US" sz="1200" dirty="0"/>
              <a:t> trop important, les pays </a:t>
            </a:r>
            <a:r>
              <a:rPr lang="en-US" sz="1200" dirty="0" err="1"/>
              <a:t>disposant</a:t>
            </a:r>
            <a:r>
              <a:rPr lang="en-US" sz="1200" dirty="0"/>
              <a:t> d’un score </a:t>
            </a:r>
            <a:r>
              <a:rPr lang="en-US" sz="1200" dirty="0" err="1"/>
              <a:t>supérieur</a:t>
            </a:r>
            <a:r>
              <a:rPr lang="en-US" sz="1200" dirty="0"/>
              <a:t> à 110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été</a:t>
            </a:r>
            <a:r>
              <a:rPr lang="en-US" sz="1200" dirty="0"/>
              <a:t> </a:t>
            </a:r>
            <a:r>
              <a:rPr lang="en-US" sz="1200" dirty="0" err="1"/>
              <a:t>conservés</a:t>
            </a:r>
            <a:r>
              <a:rPr lang="en-US" sz="1200" dirty="0"/>
              <a:t> pour la suite de </a:t>
            </a:r>
            <a:r>
              <a:rPr lang="en-US" sz="1200" dirty="0" err="1"/>
              <a:t>l’analyse</a:t>
            </a:r>
            <a:r>
              <a:rPr lang="en-US" sz="1200" dirty="0"/>
              <a:t>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9368"/>
              </p:ext>
            </p:extLst>
          </p:nvPr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48327"/>
              </p:ext>
            </p:extLst>
          </p:nvPr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089504"/>
              </p:ext>
            </p:extLst>
          </p:nvPr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658"/>
              </p:ext>
            </p:extLst>
          </p:nvPr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6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1973D212-127D-40D4-8AE0-6692AC011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3" t="7397" r="8487" b="5393"/>
          <a:stretch/>
        </p:blipFill>
        <p:spPr>
          <a:xfrm>
            <a:off x="1664464" y="2346005"/>
            <a:ext cx="9782802" cy="33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2ème version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705292" y="6251555"/>
            <a:ext cx="9875520" cy="46166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Les </a:t>
            </a:r>
            <a:r>
              <a:rPr lang="en-US" sz="1200" dirty="0" err="1"/>
              <a:t>opportunités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meilleures</a:t>
            </a:r>
            <a:r>
              <a:rPr lang="en-US" sz="1200" dirty="0"/>
              <a:t> </a:t>
            </a:r>
            <a:r>
              <a:rPr lang="en-US" sz="1200" dirty="0" err="1"/>
              <a:t>où</a:t>
            </a:r>
            <a:r>
              <a:rPr lang="en-US" sz="1200" dirty="0"/>
              <a:t> le PIB/habitant, le </a:t>
            </a:r>
            <a:r>
              <a:rPr lang="en-US" sz="1200" dirty="0" err="1"/>
              <a:t>taux</a:t>
            </a:r>
            <a:r>
              <a:rPr lang="en-US" sz="1200" dirty="0"/>
              <a:t> de </a:t>
            </a:r>
            <a:r>
              <a:rPr lang="en-US" sz="1200" dirty="0" err="1"/>
              <a:t>connexion</a:t>
            </a:r>
            <a:r>
              <a:rPr lang="en-US" sz="1200" dirty="0"/>
              <a:t> internet et le </a:t>
            </a:r>
            <a:r>
              <a:rPr lang="en-US" sz="1200" dirty="0" err="1"/>
              <a:t>niveau</a:t>
            </a:r>
            <a:r>
              <a:rPr lang="en-US" sz="1200" dirty="0"/>
              <a:t> de </a:t>
            </a:r>
            <a:r>
              <a:rPr lang="en-US" sz="1200" dirty="0" err="1"/>
              <a:t>dépenses</a:t>
            </a:r>
            <a:r>
              <a:rPr lang="en-US" sz="1200" dirty="0"/>
              <a:t> dans </a:t>
            </a:r>
            <a:r>
              <a:rPr lang="en-US" sz="1200" dirty="0" err="1"/>
              <a:t>l’education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importants</a:t>
            </a:r>
            <a:r>
              <a:rPr lang="en-US" sz="1200" dirty="0"/>
              <a:t>. Pour </a:t>
            </a:r>
            <a:r>
              <a:rPr lang="en-US" sz="1200" dirty="0" err="1"/>
              <a:t>ces</a:t>
            </a:r>
            <a:r>
              <a:rPr lang="en-US" sz="1200" dirty="0"/>
              <a:t> </a:t>
            </a:r>
            <a:r>
              <a:rPr lang="en-US" sz="1200" dirty="0" err="1"/>
              <a:t>derniers</a:t>
            </a:r>
            <a:r>
              <a:rPr lang="en-US" sz="1200" dirty="0"/>
              <a:t>, le </a:t>
            </a:r>
            <a:r>
              <a:rPr lang="en-US" sz="1200" dirty="0" err="1"/>
              <a:t>poids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mis à 4.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/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/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/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/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5" name="Picture 4" descr="A close up of a pencil&#10;&#10;Description automatically generated">
            <a:extLst>
              <a:ext uri="{FF2B5EF4-FFF2-40B4-BE49-F238E27FC236}">
                <a16:creationId xmlns:a16="http://schemas.microsoft.com/office/drawing/2014/main" id="{8CEA8918-477A-4833-A689-6F59C635C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3" t="8350" r="8960" b="7254"/>
          <a:stretch/>
        </p:blipFill>
        <p:spPr>
          <a:xfrm>
            <a:off x="1558510" y="2358210"/>
            <a:ext cx="10098502" cy="31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3ème version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</a:t>
            </a:r>
            <a:r>
              <a:rPr lang="en-US" sz="1200" dirty="0" err="1"/>
              <a:t>nombre</a:t>
            </a:r>
            <a:r>
              <a:rPr lang="en-US" sz="1200" dirty="0"/>
              <a:t> de pays </a:t>
            </a:r>
            <a:r>
              <a:rPr lang="en-US" sz="1200" dirty="0" err="1"/>
              <a:t>est</a:t>
            </a:r>
            <a:r>
              <a:rPr lang="en-US" sz="1200" dirty="0"/>
              <a:t> trop important, les pays </a:t>
            </a:r>
            <a:r>
              <a:rPr lang="en-US" sz="1200" dirty="0" err="1"/>
              <a:t>disposant</a:t>
            </a:r>
            <a:r>
              <a:rPr lang="en-US" sz="1200" dirty="0"/>
              <a:t> d’un score </a:t>
            </a:r>
            <a:r>
              <a:rPr lang="en-US" sz="1200" dirty="0" err="1"/>
              <a:t>supérieur</a:t>
            </a:r>
            <a:r>
              <a:rPr lang="en-US" sz="1200" dirty="0"/>
              <a:t> à 150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été</a:t>
            </a:r>
            <a:r>
              <a:rPr lang="en-US" sz="1200" dirty="0"/>
              <a:t> </a:t>
            </a:r>
            <a:r>
              <a:rPr lang="en-US" sz="1200" dirty="0" err="1"/>
              <a:t>conservés</a:t>
            </a:r>
            <a:r>
              <a:rPr lang="en-US" sz="1200" dirty="0"/>
              <a:t> pour la suite de </a:t>
            </a:r>
            <a:r>
              <a:rPr lang="en-US" sz="1200" dirty="0" err="1"/>
              <a:t>l’analyse</a:t>
            </a:r>
            <a:r>
              <a:rPr lang="en-US" sz="1200" dirty="0"/>
              <a:t>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/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10259"/>
              </p:ext>
            </p:extLst>
          </p:nvPr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19347"/>
              </p:ext>
            </p:extLst>
          </p:nvPr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/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5" name="Picture 4" descr="A picture containing fence&#10;&#10;Description automatically generated">
            <a:extLst>
              <a:ext uri="{FF2B5EF4-FFF2-40B4-BE49-F238E27FC236}">
                <a16:creationId xmlns:a16="http://schemas.microsoft.com/office/drawing/2014/main" id="{DDFAC2FD-C7C5-4E4E-9C3C-3CA8F7A26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6" r="9578"/>
          <a:stretch/>
        </p:blipFill>
        <p:spPr>
          <a:xfrm>
            <a:off x="1674812" y="2362200"/>
            <a:ext cx="9906000" cy="348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3ème version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Les </a:t>
            </a:r>
            <a:r>
              <a:rPr lang="en-US" sz="1200" dirty="0" err="1"/>
              <a:t>opportunitées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meilleures</a:t>
            </a:r>
            <a:r>
              <a:rPr lang="en-US" sz="1200" dirty="0"/>
              <a:t> dans les pays </a:t>
            </a:r>
            <a:r>
              <a:rPr lang="en-US" sz="1200" dirty="0" err="1"/>
              <a:t>où</a:t>
            </a:r>
            <a:r>
              <a:rPr lang="en-US" sz="1200" dirty="0"/>
              <a:t> la population dispose d’un </a:t>
            </a:r>
            <a:r>
              <a:rPr lang="en-US" sz="1200" dirty="0" err="1"/>
              <a:t>niveau</a:t>
            </a:r>
            <a:r>
              <a:rPr lang="en-US" sz="1200" dirty="0"/>
              <a:t> </a:t>
            </a:r>
            <a:r>
              <a:rPr lang="en-US" sz="1200" dirty="0" err="1"/>
              <a:t>supérieur</a:t>
            </a:r>
            <a:r>
              <a:rPr lang="en-US" sz="1200" dirty="0"/>
              <a:t>. </a:t>
            </a:r>
            <a:r>
              <a:rPr lang="en-US" sz="1200" dirty="0" err="1"/>
              <a:t>Ces</a:t>
            </a:r>
            <a:r>
              <a:rPr lang="en-US" sz="1200" dirty="0"/>
              <a:t> </a:t>
            </a:r>
            <a:r>
              <a:rPr lang="en-US" sz="1200" dirty="0" err="1"/>
              <a:t>niveaux</a:t>
            </a:r>
            <a:r>
              <a:rPr lang="en-US" sz="1200" dirty="0"/>
              <a:t> </a:t>
            </a:r>
            <a:r>
              <a:rPr lang="en-US" sz="1200" dirty="0" err="1"/>
              <a:t>passent</a:t>
            </a:r>
            <a:r>
              <a:rPr lang="en-US" sz="1200" dirty="0"/>
              <a:t> à un </a:t>
            </a:r>
            <a:r>
              <a:rPr lang="en-US" sz="1200" dirty="0" err="1"/>
              <a:t>poids</a:t>
            </a:r>
            <a:r>
              <a:rPr lang="en-US" sz="1200" dirty="0"/>
              <a:t> de 3.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/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/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/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/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6" name="Picture 5" descr="A picture containing implement, stationary, pencil, lined&#10;&#10;Description automatically generated">
            <a:extLst>
              <a:ext uri="{FF2B5EF4-FFF2-40B4-BE49-F238E27FC236}">
                <a16:creationId xmlns:a16="http://schemas.microsoft.com/office/drawing/2014/main" id="{E61DA3AD-1C5B-4C19-996E-E9075FEA7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3" t="5393" r="9492" b="7540"/>
          <a:stretch/>
        </p:blipFill>
        <p:spPr>
          <a:xfrm>
            <a:off x="1593436" y="2331403"/>
            <a:ext cx="10063576" cy="33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4ème version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 </a:t>
            </a:r>
            <a:r>
              <a:rPr lang="en-US" sz="1200" dirty="0" err="1"/>
              <a:t>nombre</a:t>
            </a:r>
            <a:r>
              <a:rPr lang="en-US" sz="1200" dirty="0"/>
              <a:t> de pays </a:t>
            </a:r>
            <a:r>
              <a:rPr lang="en-US" sz="1200" dirty="0" err="1"/>
              <a:t>est</a:t>
            </a:r>
            <a:r>
              <a:rPr lang="en-US" sz="1200" dirty="0"/>
              <a:t> trop important, les pays </a:t>
            </a:r>
            <a:r>
              <a:rPr lang="en-US" sz="1200" dirty="0" err="1"/>
              <a:t>disposant</a:t>
            </a:r>
            <a:r>
              <a:rPr lang="en-US" sz="1200" dirty="0"/>
              <a:t> d’un score </a:t>
            </a:r>
            <a:r>
              <a:rPr lang="en-US" sz="1200" dirty="0" err="1"/>
              <a:t>supérieur</a:t>
            </a:r>
            <a:r>
              <a:rPr lang="en-US" sz="1200" dirty="0"/>
              <a:t> à 178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été</a:t>
            </a:r>
            <a:r>
              <a:rPr lang="en-US" sz="1200" dirty="0"/>
              <a:t> </a:t>
            </a:r>
            <a:r>
              <a:rPr lang="en-US" sz="1200" dirty="0" err="1"/>
              <a:t>conservés</a:t>
            </a:r>
            <a:r>
              <a:rPr lang="en-US" sz="1200" dirty="0"/>
              <a:t>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24530"/>
              </p:ext>
            </p:extLst>
          </p:nvPr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/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/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/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rawing, table, fence&#10;&#10;Description automatically generated">
            <a:extLst>
              <a:ext uri="{FF2B5EF4-FFF2-40B4-BE49-F238E27FC236}">
                <a16:creationId xmlns:a16="http://schemas.microsoft.com/office/drawing/2014/main" id="{4F5ED337-4B2E-4BAD-BBBF-DC359CD1E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0" t="7476" r="8290" b="8127"/>
          <a:stretch/>
        </p:blipFill>
        <p:spPr>
          <a:xfrm>
            <a:off x="1664464" y="2431096"/>
            <a:ext cx="9992548" cy="32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4ème version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graphicFrame>
        <p:nvGraphicFramePr>
          <p:cNvPr id="19" name="Table 17">
            <a:extLst>
              <a:ext uri="{FF2B5EF4-FFF2-40B4-BE49-F238E27FC236}">
                <a16:creationId xmlns:a16="http://schemas.microsoft.com/office/drawing/2014/main" id="{87954440-0CD7-44E8-A20E-8F83D8EAB97E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146304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34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092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BAR.SEC.CMPT.3034.ZS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3351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248400"/>
            <a:ext cx="9875520" cy="27699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Les 16 pays ci-dessous </a:t>
            </a:r>
            <a:r>
              <a:rPr lang="en-US" sz="1200" dirty="0" err="1"/>
              <a:t>ressortent</a:t>
            </a:r>
            <a:r>
              <a:rPr lang="en-US" sz="1200" dirty="0"/>
              <a:t> de </a:t>
            </a:r>
            <a:r>
              <a:rPr lang="en-US" sz="1200" dirty="0" err="1"/>
              <a:t>l’analyse</a:t>
            </a:r>
            <a:r>
              <a:rPr lang="en-US" sz="1200" dirty="0"/>
              <a:t>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867400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4311B8F2-CDFB-4114-8264-693E9B1DF8F4}"/>
              </a:ext>
            </a:extLst>
          </p:cNvPr>
          <p:cNvGraphicFramePr>
            <a:graphicFrameLocks noGrp="1"/>
          </p:cNvGraphicFramePr>
          <p:nvPr/>
        </p:nvGraphicFramePr>
        <p:xfrm>
          <a:off x="35798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BAR.TER.CMPT.2024.ZS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7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BAR.TER.CMPT.2529.ZS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6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BAR.TER.CMPT.3034.ZS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924775"/>
                  </a:ext>
                </a:extLst>
              </a:tr>
            </a:tbl>
          </a:graphicData>
        </a:graphic>
      </p:graphicFrame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10152793-E4E4-4049-8541-A5FB24D4D8BC}"/>
              </a:ext>
            </a:extLst>
          </p:cNvPr>
          <p:cNvGraphicFramePr>
            <a:graphicFrameLocks noGrp="1"/>
          </p:cNvGraphicFramePr>
          <p:nvPr/>
        </p:nvGraphicFramePr>
        <p:xfrm>
          <a:off x="5373686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IT.NET.USER.P2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315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NY.GDP.MKTP.CD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129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NY.GDP.PCAP.CD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73320"/>
                  </a:ext>
                </a:extLst>
              </a:tr>
            </a:tbl>
          </a:graphicData>
        </a:graphic>
      </p:graphicFrame>
      <p:graphicFrame>
        <p:nvGraphicFramePr>
          <p:cNvPr id="10" name="Table 17">
            <a:extLst>
              <a:ext uri="{FF2B5EF4-FFF2-40B4-BE49-F238E27FC236}">
                <a16:creationId xmlns:a16="http://schemas.microsoft.com/office/drawing/2014/main" id="{B99E86E9-CAD9-4352-AF93-39311981B004}"/>
              </a:ext>
            </a:extLst>
          </p:cNvPr>
          <p:cNvGraphicFramePr>
            <a:graphicFrameLocks noGrp="1"/>
          </p:cNvGraphicFramePr>
          <p:nvPr/>
        </p:nvGraphicFramePr>
        <p:xfrm>
          <a:off x="7161212" y="1447800"/>
          <a:ext cx="1737360" cy="82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SE.XPD.TOTL.GB.ZS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SP.POP.TOTL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93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SP.SEC.TOTL.IN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35117"/>
                  </a:ext>
                </a:extLst>
              </a:tr>
            </a:tbl>
          </a:graphicData>
        </a:graphic>
      </p:graphicFrame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EA18861B-F336-41BB-A30C-537E0A620BDA}"/>
              </a:ext>
            </a:extLst>
          </p:cNvPr>
          <p:cNvGraphicFramePr>
            <a:graphicFrameLocks noGrp="1"/>
          </p:cNvGraphicFramePr>
          <p:nvPr/>
        </p:nvGraphicFramePr>
        <p:xfrm>
          <a:off x="8929052" y="1809748"/>
          <a:ext cx="1737360" cy="45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557506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86339420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Indicateur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Poids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SP.TER.TOTL.IN 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99261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tationary, implement&#10;&#10;Description automatically generated">
            <a:extLst>
              <a:ext uri="{FF2B5EF4-FFF2-40B4-BE49-F238E27FC236}">
                <a16:creationId xmlns:a16="http://schemas.microsoft.com/office/drawing/2014/main" id="{A32A8FBF-28B2-4684-A3FC-A062DBFC2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0" t="9260" r="9155" b="6342"/>
          <a:stretch/>
        </p:blipFill>
        <p:spPr>
          <a:xfrm>
            <a:off x="1593436" y="2438400"/>
            <a:ext cx="998737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</a:t>
            </a:r>
            <a:r>
              <a:rPr lang="en-US" sz="2800" dirty="0" err="1"/>
              <a:t>Possibilité</a:t>
            </a:r>
            <a:r>
              <a:rPr lang="en-US" sz="2800" dirty="0"/>
              <a:t> </a:t>
            </a:r>
            <a:r>
              <a:rPr lang="en-US" sz="2800" dirty="0" err="1"/>
              <a:t>d’evolution</a:t>
            </a:r>
            <a:r>
              <a:rPr lang="en-US" sz="2800" dirty="0"/>
              <a:t> du </a:t>
            </a:r>
            <a:r>
              <a:rPr lang="en-US" sz="2800" dirty="0" err="1"/>
              <a:t>marché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83F16C-83CE-4D4A-AFC6-EBF3B961CC0A}"/>
              </a:ext>
            </a:extLst>
          </p:cNvPr>
          <p:cNvSpPr txBox="1"/>
          <p:nvPr/>
        </p:nvSpPr>
        <p:spPr>
          <a:xfrm>
            <a:off x="1664464" y="6059269"/>
            <a:ext cx="9875520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En</a:t>
            </a:r>
            <a:r>
              <a:rPr lang="en-US" sz="1200" dirty="0"/>
              <a:t> 2010, </a:t>
            </a:r>
            <a:r>
              <a:rPr lang="en-US" sz="1200" dirty="0" err="1"/>
              <a:t>tous</a:t>
            </a:r>
            <a:r>
              <a:rPr lang="en-US" sz="1200" dirty="0"/>
              <a:t> les scores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baissé</a:t>
            </a:r>
            <a:r>
              <a:rPr lang="en-US" sz="1200" dirty="0"/>
              <a:t>, </a:t>
            </a:r>
            <a:r>
              <a:rPr lang="en-US" sz="1200" dirty="0" err="1"/>
              <a:t>ceci</a:t>
            </a:r>
            <a:r>
              <a:rPr lang="en-US" sz="1200" dirty="0"/>
              <a:t> </a:t>
            </a:r>
            <a:r>
              <a:rPr lang="en-US" sz="1200" dirty="0" err="1"/>
              <a:t>peut</a:t>
            </a:r>
            <a:r>
              <a:rPr lang="en-US" sz="1200" dirty="0"/>
              <a:t> </a:t>
            </a:r>
            <a:r>
              <a:rPr lang="en-US" sz="1200" dirty="0" err="1"/>
              <a:t>s’expliquer</a:t>
            </a:r>
            <a:r>
              <a:rPr lang="en-US" sz="1200" dirty="0"/>
              <a:t> </a:t>
            </a:r>
            <a:r>
              <a:rPr lang="en-US" sz="1200" dirty="0" err="1"/>
              <a:t>lors</a:t>
            </a:r>
            <a:r>
              <a:rPr lang="en-US" sz="1200" dirty="0"/>
              <a:t> </a:t>
            </a:r>
            <a:r>
              <a:rPr lang="en-US" sz="1200" dirty="0" err="1"/>
              <a:t>l’étape</a:t>
            </a:r>
            <a:r>
              <a:rPr lang="en-US" sz="1200" dirty="0"/>
              <a:t> de </a:t>
            </a:r>
            <a:r>
              <a:rPr lang="en-US" sz="1200" dirty="0" err="1"/>
              <a:t>classement</a:t>
            </a:r>
            <a:r>
              <a:rPr lang="en-US" sz="1200" dirty="0"/>
              <a:t>, les pays </a:t>
            </a:r>
            <a:r>
              <a:rPr lang="en-US" sz="1200" dirty="0" err="1"/>
              <a:t>sélectionnés</a:t>
            </a:r>
            <a:r>
              <a:rPr lang="en-US" sz="1200" dirty="0"/>
              <a:t> </a:t>
            </a:r>
            <a:r>
              <a:rPr lang="en-US" sz="1200" dirty="0" err="1"/>
              <a:t>ont</a:t>
            </a:r>
            <a:r>
              <a:rPr lang="en-US" sz="1200" dirty="0"/>
              <a:t> </a:t>
            </a:r>
            <a:r>
              <a:rPr lang="en-US" sz="1200" dirty="0" err="1"/>
              <a:t>été</a:t>
            </a:r>
            <a:r>
              <a:rPr lang="en-US" sz="1200" dirty="0"/>
              <a:t> </a:t>
            </a:r>
            <a:r>
              <a:rPr lang="en-US" sz="1200" dirty="0" err="1"/>
              <a:t>moins</a:t>
            </a:r>
            <a:r>
              <a:rPr lang="en-US" sz="1200" dirty="0"/>
              <a:t> bien </a:t>
            </a:r>
            <a:r>
              <a:rPr lang="en-US" sz="1200" dirty="0" err="1"/>
              <a:t>positionnés</a:t>
            </a:r>
            <a:r>
              <a:rPr lang="en-US" sz="1200" dirty="0"/>
              <a:t> par rapport aux </a:t>
            </a:r>
            <a:r>
              <a:rPr lang="en-US" sz="1200" dirty="0" err="1"/>
              <a:t>autres</a:t>
            </a:r>
            <a:r>
              <a:rPr lang="en-US" sz="1200" dirty="0"/>
              <a:t> pays. Les </a:t>
            </a:r>
            <a:r>
              <a:rPr lang="en-US" sz="1200" dirty="0" err="1"/>
              <a:t>résultats</a:t>
            </a:r>
            <a:r>
              <a:rPr lang="en-US" sz="1200" dirty="0"/>
              <a:t> de 2005 et 2010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inférieurs</a:t>
            </a:r>
            <a:r>
              <a:rPr lang="en-US" sz="1200" dirty="0"/>
              <a:t> à </a:t>
            </a:r>
            <a:r>
              <a:rPr lang="en-US" sz="1200" dirty="0" err="1"/>
              <a:t>ceux</a:t>
            </a:r>
            <a:r>
              <a:rPr lang="en-US" sz="1200" dirty="0"/>
              <a:t> </a:t>
            </a:r>
            <a:r>
              <a:rPr lang="en-US" sz="1200" dirty="0" err="1"/>
              <a:t>obtenus</a:t>
            </a:r>
            <a:r>
              <a:rPr lang="en-US" sz="1200" dirty="0"/>
              <a:t> </a:t>
            </a:r>
            <a:r>
              <a:rPr lang="en-US" sz="1200" dirty="0" err="1"/>
              <a:t>précedemment</a:t>
            </a:r>
            <a:r>
              <a:rPr lang="en-US" sz="1200" dirty="0"/>
              <a:t> pour </a:t>
            </a:r>
            <a:r>
              <a:rPr lang="en-US" sz="1200" dirty="0" err="1"/>
              <a:t>l’ensemble</a:t>
            </a:r>
            <a:r>
              <a:rPr lang="en-US" sz="1200" dirty="0"/>
              <a:t> des pays. Il y a </a:t>
            </a:r>
            <a:r>
              <a:rPr lang="en-US" sz="1200" dirty="0" err="1"/>
              <a:t>donc</a:t>
            </a:r>
            <a:r>
              <a:rPr lang="en-US" sz="1200" dirty="0"/>
              <a:t> </a:t>
            </a:r>
            <a:r>
              <a:rPr lang="en-US" sz="1200" dirty="0" err="1"/>
              <a:t>une</a:t>
            </a:r>
            <a:r>
              <a:rPr lang="en-US" sz="1200" dirty="0"/>
              <a:t> </a:t>
            </a:r>
            <a:r>
              <a:rPr lang="en-US" sz="1200" dirty="0" err="1"/>
              <a:t>possibilité</a:t>
            </a:r>
            <a:r>
              <a:rPr lang="en-US" sz="1200" dirty="0"/>
              <a:t> de </a:t>
            </a:r>
            <a:r>
              <a:rPr lang="en-US" sz="1200" dirty="0" err="1"/>
              <a:t>croissance</a:t>
            </a:r>
            <a:r>
              <a:rPr lang="en-US" sz="1200" dirty="0"/>
              <a:t> pour </a:t>
            </a:r>
            <a:r>
              <a:rPr lang="en-US" sz="1200" dirty="0" err="1"/>
              <a:t>l’ensemble</a:t>
            </a:r>
            <a:r>
              <a:rPr lang="en-US" sz="1200" dirty="0"/>
              <a:t> de </a:t>
            </a:r>
            <a:r>
              <a:rPr lang="en-US" sz="1200" dirty="0" err="1"/>
              <a:t>ces</a:t>
            </a:r>
            <a:r>
              <a:rPr lang="en-US" sz="1200" dirty="0"/>
              <a:t> pays.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1B5C9DC-180E-4313-8F58-6B096F41E089}"/>
              </a:ext>
            </a:extLst>
          </p:cNvPr>
          <p:cNvSpPr/>
          <p:nvPr/>
        </p:nvSpPr>
        <p:spPr>
          <a:xfrm flipV="1">
            <a:off x="1751012" y="5669756"/>
            <a:ext cx="978408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A497458E-6F3B-4942-A4E3-CB67C4A87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6" r="9578"/>
          <a:stretch/>
        </p:blipFill>
        <p:spPr>
          <a:xfrm>
            <a:off x="1408428" y="2861628"/>
            <a:ext cx="10177146" cy="2811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3D2FD-7376-43D0-8824-FC98AD4F903A}"/>
              </a:ext>
            </a:extLst>
          </p:cNvPr>
          <p:cNvSpPr txBox="1"/>
          <p:nvPr/>
        </p:nvSpPr>
        <p:spPr>
          <a:xfrm>
            <a:off x="1664464" y="1676400"/>
            <a:ext cx="9992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Méthode</a:t>
            </a:r>
            <a:r>
              <a:rPr lang="en-US" b="1" u="sng" dirty="0"/>
              <a:t> : </a:t>
            </a:r>
            <a:r>
              <a:rPr lang="en-US" dirty="0"/>
              <a:t> le </a:t>
            </a:r>
            <a:r>
              <a:rPr lang="en-US" dirty="0" err="1"/>
              <a:t>processus</a:t>
            </a:r>
            <a:r>
              <a:rPr lang="en-US" dirty="0"/>
              <a:t> de scoring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réitéré</a:t>
            </a:r>
            <a:r>
              <a:rPr lang="en-US" dirty="0"/>
              <a:t> pour les </a:t>
            </a:r>
            <a:r>
              <a:rPr lang="en-US" dirty="0" err="1"/>
              <a:t>années</a:t>
            </a:r>
            <a:r>
              <a:rPr lang="en-US" dirty="0"/>
              <a:t> 2005 et 2010 (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années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car </a:t>
            </a:r>
            <a:r>
              <a:rPr lang="en-US" dirty="0" err="1"/>
              <a:t>elles</a:t>
            </a:r>
            <a:r>
              <a:rPr lang="en-US" dirty="0"/>
              <a:t> </a:t>
            </a:r>
            <a:r>
              <a:rPr lang="en-US" dirty="0" err="1"/>
              <a:t>disposent</a:t>
            </a:r>
            <a:r>
              <a:rPr lang="en-US" dirty="0"/>
              <a:t> de plus de </a:t>
            </a:r>
            <a:r>
              <a:rPr lang="en-US" dirty="0" err="1"/>
              <a:t>données</a:t>
            </a:r>
            <a:r>
              <a:rPr lang="en-US" dirty="0"/>
              <a:t> : </a:t>
            </a:r>
            <a:r>
              <a:rPr lang="en-US" dirty="0" err="1"/>
              <a:t>voir</a:t>
            </a:r>
            <a:r>
              <a:rPr lang="en-US" dirty="0"/>
              <a:t> </a:t>
            </a:r>
            <a:r>
              <a:rPr lang="en-US" dirty="0" err="1"/>
              <a:t>effet</a:t>
            </a:r>
            <a:r>
              <a:rPr lang="en-US" dirty="0"/>
              <a:t> Barro Lee) .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comparés</a:t>
            </a:r>
            <a:r>
              <a:rPr lang="en-US" dirty="0"/>
              <a:t> aux </a:t>
            </a:r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obtenus</a:t>
            </a:r>
            <a:r>
              <a:rPr lang="en-US" dirty="0"/>
              <a:t> </a:t>
            </a:r>
            <a:r>
              <a:rPr lang="en-US" dirty="0" err="1"/>
              <a:t>précédemment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72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Analyse</a:t>
            </a:r>
            <a:r>
              <a:rPr lang="en-US" dirty="0"/>
              <a:t> – </a:t>
            </a:r>
            <a:r>
              <a:rPr lang="en-US" sz="2800" dirty="0" err="1"/>
              <a:t>Résultats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F364DEE-D075-4CBE-B31D-EA2F7142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221" y="2135187"/>
            <a:ext cx="5182791" cy="1111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E7CD3CD-1335-407C-A385-1AFE24A3E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220" y="3410726"/>
            <a:ext cx="4624792" cy="11112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CDD15A2-6389-4F25-97DD-2EEB495B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7" y="4617720"/>
            <a:ext cx="4391025" cy="15544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47F3BAF-4347-4851-B5CB-0AF40C58AF53}"/>
              </a:ext>
            </a:extLst>
          </p:cNvPr>
          <p:cNvSpPr>
            <a:spLocks/>
          </p:cNvSpPr>
          <p:nvPr/>
        </p:nvSpPr>
        <p:spPr bwMode="auto">
          <a:xfrm>
            <a:off x="4125912" y="2135187"/>
            <a:ext cx="3089275" cy="3884613"/>
          </a:xfrm>
          <a:custGeom>
            <a:avLst/>
            <a:gdLst>
              <a:gd name="T0" fmla="*/ 0 w 1961"/>
              <a:gd name="T1" fmla="*/ 0 h 2281"/>
              <a:gd name="T2" fmla="*/ 948027922 w 1961"/>
              <a:gd name="T3" fmla="*/ 0 h 2281"/>
              <a:gd name="T4" fmla="*/ 948027922 w 1961"/>
              <a:gd name="T5" fmla="*/ 2147483647 h 2281"/>
              <a:gd name="T6" fmla="*/ 2147483647 w 1961"/>
              <a:gd name="T7" fmla="*/ 2147483647 h 2281"/>
              <a:gd name="T8" fmla="*/ 2147483647 w 1961"/>
              <a:gd name="T9" fmla="*/ 2147483647 h 2281"/>
              <a:gd name="T10" fmla="*/ 2147483647 w 1961"/>
              <a:gd name="T11" fmla="*/ 2147483647 h 2281"/>
              <a:gd name="T12" fmla="*/ 2147483647 w 1961"/>
              <a:gd name="T13" fmla="*/ 2147483647 h 2281"/>
              <a:gd name="T14" fmla="*/ 2147483647 w 1961"/>
              <a:gd name="T15" fmla="*/ 2147483647 h 2281"/>
              <a:gd name="T16" fmla="*/ 0 w 1961"/>
              <a:gd name="T17" fmla="*/ 2147483647 h 2281"/>
              <a:gd name="T18" fmla="*/ 0 w 1961"/>
              <a:gd name="T19" fmla="*/ 0 h 228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61"/>
              <a:gd name="T31" fmla="*/ 0 h 2281"/>
              <a:gd name="T32" fmla="*/ 1961 w 1961"/>
              <a:gd name="T33" fmla="*/ 2281 h 228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61" h="2281">
                <a:moveTo>
                  <a:pt x="0" y="0"/>
                </a:moveTo>
                <a:lnTo>
                  <a:pt x="382" y="0"/>
                </a:lnTo>
                <a:lnTo>
                  <a:pt x="382" y="1770"/>
                </a:lnTo>
                <a:lnTo>
                  <a:pt x="1673" y="1762"/>
                </a:lnTo>
                <a:lnTo>
                  <a:pt x="1673" y="1602"/>
                </a:lnTo>
                <a:lnTo>
                  <a:pt x="1960" y="1937"/>
                </a:lnTo>
                <a:lnTo>
                  <a:pt x="1673" y="2280"/>
                </a:lnTo>
                <a:lnTo>
                  <a:pt x="1673" y="2113"/>
                </a:lnTo>
                <a:lnTo>
                  <a:pt x="0" y="2113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EBAAAD4-619C-4AD6-AB51-DCBF49781F18}"/>
              </a:ext>
            </a:extLst>
          </p:cNvPr>
          <p:cNvSpPr>
            <a:spLocks/>
          </p:cNvSpPr>
          <p:nvPr/>
        </p:nvSpPr>
        <p:spPr bwMode="auto">
          <a:xfrm>
            <a:off x="3255962" y="2146300"/>
            <a:ext cx="3103562" cy="2390775"/>
          </a:xfrm>
          <a:custGeom>
            <a:avLst/>
            <a:gdLst>
              <a:gd name="T0" fmla="*/ 0 w 1969"/>
              <a:gd name="T1" fmla="*/ 0 h 1497"/>
              <a:gd name="T2" fmla="*/ 0 w 1969"/>
              <a:gd name="T3" fmla="*/ 0 h 1497"/>
              <a:gd name="T4" fmla="*/ 954027866 w 1969"/>
              <a:gd name="T5" fmla="*/ 0 h 1497"/>
              <a:gd name="T6" fmla="*/ 954027866 w 1969"/>
              <a:gd name="T7" fmla="*/ 2147483647 h 1497"/>
              <a:gd name="T8" fmla="*/ 2147483647 w 1969"/>
              <a:gd name="T9" fmla="*/ 2147483647 h 1497"/>
              <a:gd name="T10" fmla="*/ 2147483647 w 1969"/>
              <a:gd name="T11" fmla="*/ 2060844982 h 1497"/>
              <a:gd name="T12" fmla="*/ 2147483647 w 1969"/>
              <a:gd name="T13" fmla="*/ 2147483647 h 1497"/>
              <a:gd name="T14" fmla="*/ 2147483647 w 1969"/>
              <a:gd name="T15" fmla="*/ 2147483647 h 1497"/>
              <a:gd name="T16" fmla="*/ 2147483647 w 1969"/>
              <a:gd name="T17" fmla="*/ 2147483647 h 1497"/>
              <a:gd name="T18" fmla="*/ 0 w 1969"/>
              <a:gd name="T19" fmla="*/ 2147483647 h 1497"/>
              <a:gd name="T20" fmla="*/ 0 w 1969"/>
              <a:gd name="T21" fmla="*/ 0 h 149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1497"/>
              <a:gd name="T35" fmla="*/ 1969 w 1969"/>
              <a:gd name="T36" fmla="*/ 1497 h 1497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1497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976"/>
                </a:lnTo>
                <a:lnTo>
                  <a:pt x="1680" y="976"/>
                </a:lnTo>
                <a:lnTo>
                  <a:pt x="1680" y="808"/>
                </a:lnTo>
                <a:lnTo>
                  <a:pt x="1968" y="1152"/>
                </a:lnTo>
                <a:lnTo>
                  <a:pt x="1680" y="1496"/>
                </a:lnTo>
                <a:lnTo>
                  <a:pt x="1680" y="1320"/>
                </a:lnTo>
                <a:lnTo>
                  <a:pt x="0" y="1320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88D8237C-9F53-4C0E-AFBA-5C9FAD89D0C0}"/>
              </a:ext>
            </a:extLst>
          </p:cNvPr>
          <p:cNvSpPr>
            <a:spLocks/>
          </p:cNvSpPr>
          <p:nvPr/>
        </p:nvSpPr>
        <p:spPr bwMode="auto">
          <a:xfrm>
            <a:off x="2360612" y="2146300"/>
            <a:ext cx="3103562" cy="1101725"/>
          </a:xfrm>
          <a:custGeom>
            <a:avLst/>
            <a:gdLst>
              <a:gd name="T0" fmla="*/ 0 w 1969"/>
              <a:gd name="T1" fmla="*/ 0 h 689"/>
              <a:gd name="T2" fmla="*/ 0 w 1969"/>
              <a:gd name="T3" fmla="*/ 0 h 689"/>
              <a:gd name="T4" fmla="*/ 954027866 w 1969"/>
              <a:gd name="T5" fmla="*/ 0 h 689"/>
              <a:gd name="T6" fmla="*/ 954027866 w 1969"/>
              <a:gd name="T7" fmla="*/ 429552871 h 689"/>
              <a:gd name="T8" fmla="*/ 2147483647 w 1969"/>
              <a:gd name="T9" fmla="*/ 429552871 h 689"/>
              <a:gd name="T10" fmla="*/ 2147483647 w 1969"/>
              <a:gd name="T11" fmla="*/ 0 h 689"/>
              <a:gd name="T12" fmla="*/ 2147483647 w 1969"/>
              <a:gd name="T13" fmla="*/ 879562002 h 689"/>
              <a:gd name="T14" fmla="*/ 2147483647 w 1969"/>
              <a:gd name="T15" fmla="*/ 1759124004 h 689"/>
              <a:gd name="T16" fmla="*/ 2147483647 w 1969"/>
              <a:gd name="T17" fmla="*/ 1309116272 h 689"/>
              <a:gd name="T18" fmla="*/ 0 w 1969"/>
              <a:gd name="T19" fmla="*/ 1309116272 h 689"/>
              <a:gd name="T20" fmla="*/ 0 w 1969"/>
              <a:gd name="T21" fmla="*/ 0 h 6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969"/>
              <a:gd name="T34" fmla="*/ 0 h 689"/>
              <a:gd name="T35" fmla="*/ 1969 w 1969"/>
              <a:gd name="T36" fmla="*/ 689 h 68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969" h="689">
                <a:moveTo>
                  <a:pt x="0" y="0"/>
                </a:moveTo>
                <a:lnTo>
                  <a:pt x="0" y="0"/>
                </a:lnTo>
                <a:lnTo>
                  <a:pt x="384" y="0"/>
                </a:lnTo>
                <a:lnTo>
                  <a:pt x="384" y="168"/>
                </a:lnTo>
                <a:lnTo>
                  <a:pt x="1680" y="168"/>
                </a:lnTo>
                <a:lnTo>
                  <a:pt x="1680" y="0"/>
                </a:lnTo>
                <a:lnTo>
                  <a:pt x="1968" y="344"/>
                </a:lnTo>
                <a:lnTo>
                  <a:pt x="1680" y="688"/>
                </a:lnTo>
                <a:lnTo>
                  <a:pt x="1680" y="512"/>
                </a:lnTo>
                <a:lnTo>
                  <a:pt x="0" y="512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62F3A41-1D2A-46FD-8F2B-72796B58D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299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1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0EFC5D79-8B2C-4324-B08D-CE0536705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220" y="1984244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3600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2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FA65C42C-ABB4-43AD-B18F-49C424BDC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7" y="1981200"/>
            <a:ext cx="288000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lIns="103229" tIns="0" rIns="103229" bIns="50709" anchor="ctr"/>
          <a:lstStyle/>
          <a:p>
            <a:pPr algn="ctr" defTabSz="1042988" eaLnBrk="0" hangingPunct="0">
              <a:buSzTx/>
              <a:defRPr/>
            </a:pPr>
            <a:r>
              <a:rPr lang="en-US" sz="1400" b="1" i="1" dirty="0">
                <a:solidFill>
                  <a:schemeClr val="bg2"/>
                </a:solidFill>
                <a:latin typeface="+mj-lt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3EF54-C945-41B6-8C54-F555E7850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300" y="2181516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pays sont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928E5B-50DD-4B3A-9BAC-F8B02D0AC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222" y="3570721"/>
            <a:ext cx="4396192" cy="1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L‘ensemble de ces pays  dispose d‘un potentiel de croissance.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AF2B9-06DB-4DFE-8EAC-6C52D429B31C}"/>
              </a:ext>
            </a:extLst>
          </p:cNvPr>
          <p:cNvSpPr txBox="1"/>
          <p:nvPr/>
        </p:nvSpPr>
        <p:spPr>
          <a:xfrm>
            <a:off x="2476499" y="2480102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Quels</a:t>
            </a:r>
            <a:r>
              <a:rPr lang="en-US" sz="1050" dirty="0"/>
              <a:t> </a:t>
            </a:r>
            <a:r>
              <a:rPr lang="en-US" sz="1050" dirty="0" err="1"/>
              <a:t>sont</a:t>
            </a:r>
            <a:r>
              <a:rPr lang="en-US" sz="1050" dirty="0"/>
              <a:t> les pays avec un fort potential de clients pour </a:t>
            </a:r>
            <a:r>
              <a:rPr lang="en-US" sz="1050" dirty="0" err="1"/>
              <a:t>nos</a:t>
            </a:r>
            <a:r>
              <a:rPr lang="en-US" sz="1050" dirty="0"/>
              <a:t> services 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706BC-8758-4246-AA4B-824AAB8F389A}"/>
              </a:ext>
            </a:extLst>
          </p:cNvPr>
          <p:cNvSpPr txBox="1"/>
          <p:nvPr/>
        </p:nvSpPr>
        <p:spPr>
          <a:xfrm>
            <a:off x="3390899" y="3733800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Pour </a:t>
            </a:r>
            <a:r>
              <a:rPr lang="en-US" sz="1050" dirty="0" err="1"/>
              <a:t>chacun</a:t>
            </a:r>
            <a:r>
              <a:rPr lang="en-US" sz="1050" dirty="0"/>
              <a:t> de </a:t>
            </a:r>
            <a:r>
              <a:rPr lang="en-US" sz="1050" dirty="0" err="1"/>
              <a:t>ces</a:t>
            </a:r>
            <a:r>
              <a:rPr lang="en-US" sz="1050" dirty="0"/>
              <a:t> pays, quelle sera </a:t>
            </a:r>
            <a:r>
              <a:rPr lang="en-US" sz="1050" dirty="0" err="1"/>
              <a:t>l’evolution</a:t>
            </a:r>
            <a:r>
              <a:rPr lang="en-US" sz="1050" dirty="0"/>
              <a:t> de </a:t>
            </a:r>
            <a:r>
              <a:rPr lang="en-US" sz="1050" dirty="0" err="1"/>
              <a:t>ce</a:t>
            </a:r>
            <a:r>
              <a:rPr lang="en-US" sz="1050" dirty="0"/>
              <a:t> </a:t>
            </a:r>
            <a:r>
              <a:rPr lang="en-US" sz="1050" dirty="0" err="1"/>
              <a:t>potentiel</a:t>
            </a:r>
            <a:r>
              <a:rPr lang="en-US" sz="1050" dirty="0"/>
              <a:t> de clients 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6C15D-6001-4992-8E73-3D3A8F1C6D03}"/>
              </a:ext>
            </a:extLst>
          </p:cNvPr>
          <p:cNvSpPr txBox="1"/>
          <p:nvPr/>
        </p:nvSpPr>
        <p:spPr>
          <a:xfrm>
            <a:off x="4189412" y="5223302"/>
            <a:ext cx="27797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Dans </a:t>
            </a:r>
            <a:r>
              <a:rPr lang="en-US" sz="1050" dirty="0" err="1"/>
              <a:t>quels</a:t>
            </a:r>
            <a:r>
              <a:rPr lang="en-US" sz="1050" dirty="0"/>
              <a:t> pays </a:t>
            </a:r>
            <a:r>
              <a:rPr lang="en-US" sz="1050" dirty="0" err="1"/>
              <a:t>l’entreprise</a:t>
            </a:r>
            <a:r>
              <a:rPr lang="en-US" sz="1050" dirty="0"/>
              <a:t> </a:t>
            </a:r>
            <a:r>
              <a:rPr lang="en-US" sz="1050" dirty="0" err="1"/>
              <a:t>doit-elle</a:t>
            </a:r>
            <a:r>
              <a:rPr lang="en-US" sz="1050" dirty="0"/>
              <a:t> </a:t>
            </a:r>
            <a:r>
              <a:rPr lang="en-US" sz="1050" dirty="0" err="1"/>
              <a:t>opérer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</a:t>
            </a:r>
            <a:r>
              <a:rPr lang="en-US" sz="1050" dirty="0" err="1"/>
              <a:t>priorité</a:t>
            </a:r>
            <a:r>
              <a:rPr lang="en-US" sz="1050" dirty="0"/>
              <a:t> ?</a:t>
            </a:r>
          </a:p>
        </p:txBody>
      </p:sp>
      <p:graphicFrame>
        <p:nvGraphicFramePr>
          <p:cNvPr id="8" name="Table 20">
            <a:extLst>
              <a:ext uri="{FF2B5EF4-FFF2-40B4-BE49-F238E27FC236}">
                <a16:creationId xmlns:a16="http://schemas.microsoft.com/office/drawing/2014/main" id="{773611AD-1971-4876-B9E3-39FC5A08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9268"/>
              </p:ext>
            </p:extLst>
          </p:nvPr>
        </p:nvGraphicFramePr>
        <p:xfrm>
          <a:off x="5484812" y="2377441"/>
          <a:ext cx="4937760" cy="822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806390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</a:tblGrid>
              <a:tr h="368913">
                <a:tc>
                  <a:txBody>
                    <a:bodyPr/>
                    <a:lstStyle/>
                    <a:p>
                      <a:r>
                        <a:rPr lang="en-US" sz="8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Etats-Unis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Royaume</a:t>
                      </a:r>
                      <a:r>
                        <a:rPr lang="en-US" sz="800" dirty="0"/>
                        <a:t>-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Australie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Suède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Suisse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84324"/>
                  </a:ext>
                </a:extLst>
              </a:tr>
              <a:tr h="227023">
                <a:tc>
                  <a:txBody>
                    <a:bodyPr/>
                    <a:lstStyle/>
                    <a:p>
                      <a:r>
                        <a:rPr lang="en-US" sz="800" dirty="0" err="1"/>
                        <a:t>Japon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Belgique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Irlande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Danemark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Pays-Bas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Islande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740255"/>
                  </a:ext>
                </a:extLst>
              </a:tr>
              <a:tr h="227023">
                <a:tc>
                  <a:txBody>
                    <a:bodyPr/>
                    <a:lstStyle/>
                    <a:p>
                      <a:r>
                        <a:rPr lang="en-US" sz="800" dirty="0" err="1"/>
                        <a:t>Pologne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Norvège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Chypre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07985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1891A51-ADC9-49BF-AA53-ECB0495A4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212" y="4660874"/>
            <a:ext cx="3276000" cy="35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200" b="1" dirty="0">
                <a:solidFill>
                  <a:schemeClr val="bg2"/>
                </a:solidFill>
                <a:latin typeface="+mj-lt"/>
              </a:rPr>
              <a:t>Les pays à opérer en priorité sont :</a:t>
            </a:r>
          </a:p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endParaRPr lang="de-DE" sz="1200" b="1" dirty="0">
              <a:solidFill>
                <a:schemeClr val="bg2"/>
              </a:solidFill>
              <a:latin typeface="+mj-lt"/>
            </a:endParaRPr>
          </a:p>
        </p:txBody>
      </p:sp>
      <p:graphicFrame>
        <p:nvGraphicFramePr>
          <p:cNvPr id="29" name="Table 20">
            <a:extLst>
              <a:ext uri="{FF2B5EF4-FFF2-40B4-BE49-F238E27FC236}">
                <a16:creationId xmlns:a16="http://schemas.microsoft.com/office/drawing/2014/main" id="{C8D2DF2D-5F37-47D2-A6D9-7B9BDBDD7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700932"/>
              </p:ext>
            </p:extLst>
          </p:nvPr>
        </p:nvGraphicFramePr>
        <p:xfrm>
          <a:off x="7313612" y="4930458"/>
          <a:ext cx="4114800" cy="3689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24023578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5567352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133671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27832059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252854506"/>
                    </a:ext>
                  </a:extLst>
                </a:gridCol>
              </a:tblGrid>
              <a:tr h="368913">
                <a:tc>
                  <a:txBody>
                    <a:bodyPr/>
                    <a:lstStyle/>
                    <a:p>
                      <a:r>
                        <a:rPr lang="en-US" sz="800" dirty="0" err="1"/>
                        <a:t>Etats-Unis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Royaume</a:t>
                      </a:r>
                      <a:r>
                        <a:rPr lang="en-US" sz="800" dirty="0"/>
                        <a:t>- 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Australie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Suède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Suisse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84324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9FC7BCC-9824-4D04-BF10-606945519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820" y="5410200"/>
            <a:ext cx="4396192" cy="73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769938">
              <a:lnSpc>
                <a:spcPct val="95000"/>
              </a:lnSpc>
              <a:buFont typeface="Arial" pitchFamily="34" charset="0"/>
              <a:buNone/>
              <a:defRPr/>
            </a:pPr>
            <a:r>
              <a:rPr lang="de-DE" sz="1000" b="1" dirty="0">
                <a:solidFill>
                  <a:schemeClr val="bg2"/>
                </a:solidFill>
                <a:latin typeface="+mj-lt"/>
              </a:rPr>
              <a:t>Les raisons sont :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000" b="1" dirty="0">
                <a:solidFill>
                  <a:schemeClr val="bg2"/>
                </a:solidFill>
                <a:latin typeface="+mj-lt"/>
              </a:rPr>
              <a:t>PIB / Habitant important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000" b="1" dirty="0">
                <a:solidFill>
                  <a:schemeClr val="bg2"/>
                </a:solidFill>
                <a:latin typeface="+mj-lt"/>
              </a:rPr>
              <a:t>Taux de population ayant un niveau d‘étude supérieur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000" b="1" dirty="0">
                <a:solidFill>
                  <a:schemeClr val="bg2"/>
                </a:solidFill>
                <a:latin typeface="+mj-lt"/>
              </a:rPr>
              <a:t>Taille de la population</a:t>
            </a:r>
          </a:p>
          <a:p>
            <a:pPr marL="171450" indent="-171450" defTabSz="769938">
              <a:lnSpc>
                <a:spcPct val="95000"/>
              </a:lnSpc>
              <a:buFont typeface="Arial" panose="020B0604020202020204" pitchFamily="34" charset="0"/>
              <a:buChar char="•"/>
              <a:defRPr/>
            </a:pPr>
            <a:r>
              <a:rPr lang="de-DE" sz="1000" b="1" dirty="0">
                <a:solidFill>
                  <a:schemeClr val="bg2"/>
                </a:solidFill>
                <a:latin typeface="+mj-lt"/>
              </a:rPr>
              <a:t>Maîtrise de l‘anglais</a:t>
            </a:r>
          </a:p>
        </p:txBody>
      </p:sp>
    </p:spTree>
    <p:extLst>
      <p:ext uri="{BB962C8B-B14F-4D97-AF65-F5344CB8AC3E}">
        <p14:creationId xmlns:p14="http://schemas.microsoft.com/office/powerpoint/2010/main" val="23761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/>
          <a:p>
            <a:r>
              <a:rPr lang="en-US" dirty="0"/>
              <a:t>6) </a:t>
            </a:r>
            <a:r>
              <a:rPr lang="en-US" dirty="0" err="1"/>
              <a:t>Prochaines</a:t>
            </a:r>
            <a:r>
              <a:rPr lang="en-US" dirty="0"/>
              <a:t> </a:t>
            </a:r>
            <a:r>
              <a:rPr lang="en-US" dirty="0" err="1"/>
              <a:t>étapes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CED78-C63C-48C4-8D38-4D8D470C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405" y="228600"/>
            <a:ext cx="1375407" cy="1554480"/>
          </a:xfrm>
          <a:prstGeom prst="rect">
            <a:avLst/>
          </a:prstGeom>
        </p:spPr>
      </p:pic>
      <p:sp>
        <p:nvSpPr>
          <p:cNvPr id="22" name="Text Box 30">
            <a:extLst>
              <a:ext uri="{FF2B5EF4-FFF2-40B4-BE49-F238E27FC236}">
                <a16:creationId xmlns:a16="http://schemas.microsoft.com/office/drawing/2014/main" id="{1A7FB0BE-4D8D-4B29-8E0C-B5F4A69F667F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752600"/>
            <a:ext cx="6120000" cy="18288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Enrichir</a:t>
            </a:r>
            <a:r>
              <a:rPr lang="en-US" sz="1600" b="1" dirty="0"/>
              <a:t> le </a:t>
            </a:r>
            <a:r>
              <a:rPr lang="en-US" sz="1600" b="1" dirty="0" err="1"/>
              <a:t>jeu</a:t>
            </a:r>
            <a:r>
              <a:rPr lang="en-US" sz="1600" b="1" dirty="0"/>
              <a:t> de </a:t>
            </a:r>
            <a:r>
              <a:rPr lang="en-US" sz="1600" b="1" dirty="0" err="1"/>
              <a:t>données</a:t>
            </a:r>
            <a:r>
              <a:rPr lang="en-US" sz="1600" b="1" dirty="0"/>
              <a:t> avec des </a:t>
            </a:r>
            <a:r>
              <a:rPr lang="en-US" sz="1600" b="1" dirty="0" err="1"/>
              <a:t>résultats</a:t>
            </a:r>
            <a:r>
              <a:rPr lang="en-US" sz="1600" b="1" dirty="0"/>
              <a:t> à des </a:t>
            </a:r>
            <a:r>
              <a:rPr lang="en-US" sz="1600" b="1" dirty="0" err="1"/>
              <a:t>examens</a:t>
            </a:r>
            <a:r>
              <a:rPr lang="en-US" sz="1600" b="1" dirty="0"/>
              <a:t> </a:t>
            </a:r>
            <a:r>
              <a:rPr lang="en-US" sz="1600" b="1" dirty="0" err="1"/>
              <a:t>internationaux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anglais</a:t>
            </a:r>
            <a:r>
              <a:rPr lang="en-US" sz="1600" b="1" dirty="0"/>
              <a:t> (</a:t>
            </a:r>
            <a:r>
              <a:rPr lang="en-US" sz="1600" dirty="0">
                <a:hlinkClick r:id="rId4"/>
              </a:rPr>
              <a:t>EF English Proficiency Index</a:t>
            </a:r>
            <a:r>
              <a:rPr lang="en-US" dirty="0"/>
              <a:t>)</a:t>
            </a:r>
            <a:r>
              <a:rPr lang="en-US" sz="1600" b="1" dirty="0"/>
              <a:t>.</a:t>
            </a:r>
          </a:p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Estimer</a:t>
            </a:r>
            <a:r>
              <a:rPr lang="en-US" sz="1600" b="1" dirty="0"/>
              <a:t> les </a:t>
            </a:r>
            <a:r>
              <a:rPr lang="en-US" sz="1600" b="1" dirty="0" err="1"/>
              <a:t>résultats</a:t>
            </a:r>
            <a:r>
              <a:rPr lang="en-US" sz="1600" b="1" dirty="0"/>
              <a:t> des </a:t>
            </a:r>
            <a:r>
              <a:rPr lang="en-US" sz="1600" b="1" dirty="0" err="1"/>
              <a:t>indicateurs</a:t>
            </a:r>
            <a:r>
              <a:rPr lang="en-US" sz="1600" b="1" dirty="0"/>
              <a:t> Barro Lee sur les 4 </a:t>
            </a:r>
            <a:r>
              <a:rPr lang="en-US" sz="1600" b="1" dirty="0" err="1"/>
              <a:t>dernières</a:t>
            </a:r>
            <a:r>
              <a:rPr lang="en-US" sz="1600" b="1" dirty="0"/>
              <a:t> </a:t>
            </a:r>
            <a:r>
              <a:rPr lang="en-US" sz="1600" b="1" dirty="0" err="1"/>
              <a:t>années</a:t>
            </a:r>
            <a:r>
              <a:rPr lang="en-US" sz="1600" b="1" dirty="0"/>
              <a:t>.</a:t>
            </a:r>
          </a:p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b="1" dirty="0" err="1"/>
              <a:t>Intégrer</a:t>
            </a:r>
            <a:r>
              <a:rPr lang="en-US" sz="1600" b="1" dirty="0"/>
              <a:t> des </a:t>
            </a:r>
            <a:r>
              <a:rPr lang="en-US" sz="1600" b="1" dirty="0" err="1"/>
              <a:t>moyennes</a:t>
            </a:r>
            <a:r>
              <a:rPr lang="en-US" sz="1600" b="1" dirty="0"/>
              <a:t> </a:t>
            </a:r>
            <a:r>
              <a:rPr lang="en-US" sz="1600" b="1" dirty="0" err="1"/>
              <a:t>pondérées</a:t>
            </a:r>
            <a:r>
              <a:rPr lang="en-US" sz="1600" b="1" dirty="0"/>
              <a:t> pour les </a:t>
            </a:r>
            <a:r>
              <a:rPr lang="en-US" sz="1600" b="1" dirty="0" err="1"/>
              <a:t>années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affectant</a:t>
            </a:r>
            <a:r>
              <a:rPr lang="en-US" sz="1600" b="1" dirty="0"/>
              <a:t> un </a:t>
            </a:r>
            <a:r>
              <a:rPr lang="en-US" sz="1600" b="1" dirty="0" err="1"/>
              <a:t>poids</a:t>
            </a:r>
            <a:r>
              <a:rPr lang="en-US" sz="1600" b="1" dirty="0"/>
              <a:t> plus important aux </a:t>
            </a:r>
            <a:r>
              <a:rPr lang="en-US" sz="1600" b="1" dirty="0" err="1"/>
              <a:t>données</a:t>
            </a:r>
            <a:r>
              <a:rPr lang="en-US" sz="1600" b="1" dirty="0"/>
              <a:t> </a:t>
            </a:r>
            <a:r>
              <a:rPr lang="en-US" sz="1600" b="1" dirty="0" err="1"/>
              <a:t>récentes</a:t>
            </a:r>
            <a:r>
              <a:rPr lang="en-US" sz="1600" b="1" dirty="0"/>
              <a:t>.</a:t>
            </a:r>
            <a:endParaRPr lang="en-GB" sz="16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B8AF5-5E0A-4354-9421-19708B8EA5FE}"/>
              </a:ext>
            </a:extLst>
          </p:cNvPr>
          <p:cNvSpPr/>
          <p:nvPr/>
        </p:nvSpPr>
        <p:spPr>
          <a:xfrm>
            <a:off x="1674812" y="1752600"/>
            <a:ext cx="2544596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Amélioration du modèle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831824-672D-472F-9BEA-54854BF3F1F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4219408" y="26670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30">
            <a:extLst>
              <a:ext uri="{FF2B5EF4-FFF2-40B4-BE49-F238E27FC236}">
                <a16:creationId xmlns:a16="http://schemas.microsoft.com/office/drawing/2014/main" id="{CF84EBB1-067D-4049-9DF0-4955DA05BE0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3733800"/>
            <a:ext cx="6120000" cy="13716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Des études de marché sont à mener dans les 5 pays recommandés afin d’avoir une vue sur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Les besoins des clients et du marché en terme de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Un état des lieux de la concurrence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Le réglementaire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4A2F0-5ED2-466D-BAC0-BE3FCD19DC81}"/>
              </a:ext>
            </a:extLst>
          </p:cNvPr>
          <p:cNvSpPr/>
          <p:nvPr/>
        </p:nvSpPr>
        <p:spPr>
          <a:xfrm>
            <a:off x="1674812" y="3733800"/>
            <a:ext cx="2544596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Etudes de marché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08A696-3730-456B-B08F-CDFB66E567DF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>
            <a:off x="4219408" y="44196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150191"/>
            <a:ext cx="9782801" cy="1239837"/>
          </a:xfrm>
        </p:spPr>
        <p:txBody>
          <a:bodyPr/>
          <a:lstStyle/>
          <a:p>
            <a:r>
              <a:rPr lang="en-US" dirty="0"/>
              <a:t>7 ) </a:t>
            </a:r>
            <a:r>
              <a:rPr lang="en-US" dirty="0" err="1"/>
              <a:t>Environnement</a:t>
            </a:r>
            <a:r>
              <a:rPr lang="en-US" dirty="0"/>
              <a:t> technique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BA10FE-30F2-4C9A-9472-8A848C5C7BE3}"/>
              </a:ext>
            </a:extLst>
          </p:cNvPr>
          <p:cNvGrpSpPr/>
          <p:nvPr/>
        </p:nvGrpSpPr>
        <p:grpSpPr>
          <a:xfrm>
            <a:off x="3732212" y="1905000"/>
            <a:ext cx="5000626" cy="4409314"/>
            <a:chOff x="522164" y="2185207"/>
            <a:chExt cx="5000626" cy="3196045"/>
          </a:xfrm>
        </p:grpSpPr>
        <p:sp>
          <p:nvSpPr>
            <p:cNvPr id="11" name="Freeform 94">
              <a:extLst>
                <a:ext uri="{FF2B5EF4-FFF2-40B4-BE49-F238E27FC236}">
                  <a16:creationId xmlns:a16="http://schemas.microsoft.com/office/drawing/2014/main" id="{89E53686-279D-40B2-9EB5-971B1382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2" name="Freeform 101">
              <a:extLst>
                <a:ext uri="{FF2B5EF4-FFF2-40B4-BE49-F238E27FC236}">
                  <a16:creationId xmlns:a16="http://schemas.microsoft.com/office/drawing/2014/main" id="{3FEF9E02-4F27-40C3-A7BE-32C8C2CE2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Systèmes d’exploitation</a:t>
              </a:r>
            </a:p>
          </p:txBody>
        </p:sp>
        <p:sp>
          <p:nvSpPr>
            <p:cNvPr id="13" name="Freeform 102">
              <a:extLst>
                <a:ext uri="{FF2B5EF4-FFF2-40B4-BE49-F238E27FC236}">
                  <a16:creationId xmlns:a16="http://schemas.microsoft.com/office/drawing/2014/main" id="{A47C8FD8-EEBA-455B-921B-EFB4FA93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77" y="2185207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665AC553-1865-473C-A4D2-13014457E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50824F-A1B5-483E-AE53-F2CD19143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2230065"/>
              <a:ext cx="2089150" cy="535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Matériel</a:t>
              </a: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400" b="1" dirty="0">
                <a:solidFill>
                  <a:schemeClr val="bg2"/>
                </a:solidFill>
                <a:latin typeface="+mj-lt"/>
              </a:endParaRPr>
            </a:p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>
                  <a:solidFill>
                    <a:schemeClr val="bg2"/>
                  </a:solidFill>
                  <a:latin typeface="+mj-lt"/>
                </a:rPr>
                <a:t>Lenovo X1 Tablet gen 3</a:t>
              </a: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1587A5-AE82-4B27-B9A2-9A62EA149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2222127"/>
              <a:ext cx="2052638" cy="357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Librairies</a:t>
              </a:r>
              <a:endParaRPr lang="en-GB" sz="1400" b="1" dirty="0">
                <a:solidFill>
                  <a:schemeClr val="bg2"/>
                </a:solidFill>
              </a:endParaRPr>
            </a:p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B9CE3D-0797-4BA2-8EFC-B5E06FCC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564" y="3908052"/>
              <a:ext cx="2163763" cy="20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8858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2C7498-4CDB-4638-9517-970E3AD5A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489" y="3908052"/>
              <a:ext cx="2527301" cy="223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>
              <a:sp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8582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 dirty="0" err="1">
                  <a:solidFill>
                    <a:schemeClr val="bg2"/>
                  </a:solidFill>
                </a:rPr>
                <a:t>Outils</a:t>
              </a:r>
              <a:r>
                <a:rPr lang="en-GB" sz="1400" b="1" dirty="0">
                  <a:solidFill>
                    <a:schemeClr val="bg2"/>
                  </a:solidFill>
                </a:rPr>
                <a:t> de </a:t>
              </a:r>
              <a:r>
                <a:rPr lang="en-GB" sz="1400" b="1" dirty="0" err="1">
                  <a:solidFill>
                    <a:schemeClr val="bg2"/>
                  </a:solidFill>
                </a:rPr>
                <a:t>développement</a:t>
              </a:r>
              <a:endParaRPr lang="en-GB" sz="1400" b="1" dirty="0">
                <a:solidFill>
                  <a:schemeClr val="bg2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DF3BEF-562D-4BEF-8E50-3FFAC2E1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43" y="2229534"/>
            <a:ext cx="2171700" cy="513666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E2FC8AF-4B79-4D70-B2BD-C97407C79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36206"/>
              </p:ext>
            </p:extLst>
          </p:nvPr>
        </p:nvGraphicFramePr>
        <p:xfrm>
          <a:off x="3834655" y="4590283"/>
          <a:ext cx="2041789" cy="1555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08302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33487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hôte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Hyperviseur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invités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D2138-FB79-46D4-86AD-53EEE6878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7" t="36121" r="18006" b="44127"/>
          <a:stretch/>
        </p:blipFill>
        <p:spPr>
          <a:xfrm>
            <a:off x="4645866" y="4898467"/>
            <a:ext cx="1169989" cy="35933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2675DDB-F406-41E9-949C-0D8E90A2F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866" y="5369257"/>
            <a:ext cx="1169989" cy="308531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700FCBF0-4F2F-4CA5-91EB-E9837D0332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79" b="16031"/>
          <a:stretch/>
        </p:blipFill>
        <p:spPr>
          <a:xfrm>
            <a:off x="4871682" y="5725632"/>
            <a:ext cx="689610" cy="395117"/>
          </a:xfrm>
          <a:prstGeom prst="rect">
            <a:avLst/>
          </a:prstGeom>
        </p:spPr>
      </p:pic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A1A5CC00-078D-4273-B4A9-7F7B850D0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998223"/>
              </p:ext>
            </p:extLst>
          </p:nvPr>
        </p:nvGraphicFramePr>
        <p:xfrm>
          <a:off x="3850724" y="2777616"/>
          <a:ext cx="2059392" cy="1234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Caractéristiques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Valeur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Processeur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Intel i5-8350U CPU @ 1.70Hhz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Mémoire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8 GB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800" dirty="0" err="1"/>
                        <a:t>Système</a:t>
                      </a:r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d’exploitation</a:t>
                      </a:r>
                      <a:r>
                        <a:rPr lang="en-US" sz="800" dirty="0"/>
                        <a:t> invites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256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A77B3C5D-1160-4D90-AC89-7B3148855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30083"/>
              </p:ext>
            </p:extLst>
          </p:nvPr>
        </p:nvGraphicFramePr>
        <p:xfrm>
          <a:off x="6282497" y="4645036"/>
          <a:ext cx="2057400" cy="145894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270228">
                <a:tc>
                  <a:txBody>
                    <a:bodyPr/>
                    <a:lstStyle/>
                    <a:p>
                      <a:r>
                        <a:rPr lang="en-US" sz="900" dirty="0"/>
                        <a:t>Domaine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Composant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sz="800" dirty="0"/>
                        <a:t>Distribution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800" dirty="0" err="1"/>
                        <a:t>Outil</a:t>
                      </a:r>
                      <a:r>
                        <a:rPr lang="en-US" sz="800" dirty="0"/>
                        <a:t> de </a:t>
                      </a:r>
                      <a:r>
                        <a:rPr lang="en-US" sz="800" dirty="0" err="1"/>
                        <a:t>développement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</a:tbl>
          </a:graphicData>
        </a:graphic>
      </p:graphicFrame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80669FD0-E981-4B07-BE67-2A265B0FB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012" y="4953000"/>
            <a:ext cx="1104225" cy="548640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701E475-EC1B-43CA-B9F8-CE637DA89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481" y="5677789"/>
            <a:ext cx="785931" cy="342012"/>
          </a:xfrm>
          <a:prstGeom prst="rect">
            <a:avLst/>
          </a:prstGeom>
        </p:spPr>
      </p:pic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0EC037C4-FC09-411F-924C-A65BB49EE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30633"/>
              </p:ext>
            </p:extLst>
          </p:nvPr>
        </p:nvGraphicFramePr>
        <p:xfrm>
          <a:off x="6270220" y="2457450"/>
          <a:ext cx="2059392" cy="12954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75997">
                  <a:extLst>
                    <a:ext uri="{9D8B030D-6E8A-4147-A177-3AD203B41FA5}">
                      <a16:colId xmlns:a16="http://schemas.microsoft.com/office/drawing/2014/main" val="1728466693"/>
                    </a:ext>
                  </a:extLst>
                </a:gridCol>
                <a:gridCol w="983395">
                  <a:extLst>
                    <a:ext uri="{9D8B030D-6E8A-4147-A177-3AD203B41FA5}">
                      <a16:colId xmlns:a16="http://schemas.microsoft.com/office/drawing/2014/main" val="5935778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Librairies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271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3.7.4.final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36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 err="1"/>
                        <a:t>Numpy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1.17.2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647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0.25.1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7465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Seaborn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52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0.9.0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2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Contexte</a:t>
            </a:r>
            <a:endParaRPr lang="en-US" dirty="0"/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8D8CE203-F0B6-4868-A914-429626BB3A2A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1752600"/>
            <a:ext cx="6120000" cy="9906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1600" dirty="0" err="1"/>
              <a:t>Academy</a:t>
            </a:r>
            <a:r>
              <a:rPr lang="fr-BE" sz="1600" dirty="0"/>
              <a:t> est un </a:t>
            </a:r>
            <a:r>
              <a:rPr lang="fr-BE" sz="1600" dirty="0" err="1"/>
              <a:t>EdTech</a:t>
            </a:r>
            <a:r>
              <a:rPr lang="fr-BE" sz="1600" dirty="0"/>
              <a:t> </a:t>
            </a:r>
            <a:r>
              <a:rPr lang="fr-FR" sz="1600" dirty="0"/>
              <a:t>qui propose des contenus de formation en ligne pour un public de niveau lycée et université. Elle cherche à s’étendre à l’international.</a:t>
            </a:r>
            <a:endParaRPr lang="en-GB" sz="16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55F4D-83C2-4863-9A3A-370A85063322}"/>
              </a:ext>
            </a:extLst>
          </p:cNvPr>
          <p:cNvSpPr/>
          <p:nvPr/>
        </p:nvSpPr>
        <p:spPr>
          <a:xfrm>
            <a:off x="1674812" y="1752600"/>
            <a:ext cx="2544596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Expansion à l’international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2C15E-19E7-4DB4-8221-A6207A7A48A0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219408" y="22479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30">
            <a:extLst>
              <a:ext uri="{FF2B5EF4-FFF2-40B4-BE49-F238E27FC236}">
                <a16:creationId xmlns:a16="http://schemas.microsoft.com/office/drawing/2014/main" id="{3C75AD4F-504F-4A46-939B-3FD25C35AF35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46612" y="3200400"/>
            <a:ext cx="6120000" cy="2667000"/>
          </a:xfrm>
          <a:prstGeom prst="rect">
            <a:avLst/>
          </a:prstGeom>
          <a:noFill/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/>
              <a:t>La banque mondiale met à disposition des données sur l ’éducation, l’objectif est de voir si ces dernières permettent de répondre aux questions suivantes :</a:t>
            </a:r>
          </a:p>
          <a:p>
            <a:endParaRPr lang="fr-FR" sz="1600" b="1" dirty="0"/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Quels sont les pays avec un fort potentiel de clients pour nos services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Pour chacun de ces pays, quelle sera l’évolution de ce potentiel de clients ?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/>
              <a:t>Dans quels pays l'entreprise doit-elle opérer en priorité 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C77998-80AF-4685-9A88-E5C44F3EE75F}"/>
              </a:ext>
            </a:extLst>
          </p:cNvPr>
          <p:cNvSpPr/>
          <p:nvPr/>
        </p:nvSpPr>
        <p:spPr>
          <a:xfrm>
            <a:off x="1674812" y="3200400"/>
            <a:ext cx="2544596" cy="26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  <a:buClr>
                <a:schemeClr val="accent4"/>
              </a:buClr>
              <a:buSzPct val="100000"/>
            </a:pPr>
            <a:r>
              <a:rPr lang="fr-BE" sz="2000" b="1" dirty="0">
                <a:solidFill>
                  <a:schemeClr val="bg1"/>
                </a:solidFill>
                <a:latin typeface="+mj-lt"/>
              </a:rPr>
              <a:t>Analyse</a:t>
            </a:r>
            <a:endParaRPr lang="en-GB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C3C990-EEB7-48E7-9900-4FC254A9FD56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19408" y="4533900"/>
            <a:ext cx="42720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</a:t>
            </a:r>
            <a:r>
              <a:rPr lang="en-US" dirty="0" err="1"/>
              <a:t>Approche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F327BB-1CBA-4D0D-95BC-644445D463EC}"/>
              </a:ext>
            </a:extLst>
          </p:cNvPr>
          <p:cNvGrpSpPr/>
          <p:nvPr/>
        </p:nvGrpSpPr>
        <p:grpSpPr>
          <a:xfrm>
            <a:off x="1425574" y="1526187"/>
            <a:ext cx="3372010" cy="3805625"/>
            <a:chOff x="567076" y="1908423"/>
            <a:chExt cx="3372010" cy="3805625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56724E1-1D38-4215-8BC0-F6C63B6A6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281CB63-35E9-4EAC-880A-8E43B580C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C58D436-00C2-46CF-BD0F-CD5160957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4436AD5-1D99-4777-A7E8-E17CCE7387D6}"/>
                </a:ext>
              </a:extLst>
            </p:cNvPr>
            <p:cNvSpPr txBox="1"/>
            <p:nvPr/>
          </p:nvSpPr>
          <p:spPr>
            <a:xfrm>
              <a:off x="1121114" y="2515836"/>
              <a:ext cx="1997970" cy="453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900"/>
                </a:spcAft>
              </a:pPr>
              <a:r>
                <a:rPr lang="en-GB" sz="1400" dirty="0">
                  <a:solidFill>
                    <a:schemeClr val="bg2"/>
                  </a:solidFill>
                  <a:latin typeface="Euphemia" panose="020B0503040102020104" pitchFamily="34" charset="0"/>
                </a:rPr>
                <a:t>1) </a:t>
              </a:r>
              <a:r>
                <a:rPr lang="en-GB" sz="1400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Présentation</a:t>
              </a:r>
              <a:endParaRPr lang="en-GB" sz="2000" dirty="0">
                <a:solidFill>
                  <a:schemeClr val="bg2"/>
                </a:solidFill>
                <a:latin typeface="Georgia" pitchFamily="18" charset="0"/>
              </a:endParaRPr>
            </a:p>
          </p:txBody>
        </p:sp>
        <p:sp>
          <p:nvSpPr>
            <p:cNvPr id="35" name="Freeform 4831">
              <a:extLst>
                <a:ext uri="{FF2B5EF4-FFF2-40B4-BE49-F238E27FC236}">
                  <a16:creationId xmlns:a16="http://schemas.microsoft.com/office/drawing/2014/main" id="{55CF2B85-C202-44D7-961A-8F8E0CFBFE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5168" y="3784301"/>
              <a:ext cx="501699" cy="270719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EF04C0-0FD8-4994-9843-85893D1D3E07}"/>
              </a:ext>
            </a:extLst>
          </p:cNvPr>
          <p:cNvCxnSpPr/>
          <p:nvPr/>
        </p:nvCxnSpPr>
        <p:spPr>
          <a:xfrm>
            <a:off x="4895441" y="1868488"/>
            <a:ext cx="607577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933925-4126-4A37-8CB1-9D666D4093D2}"/>
              </a:ext>
            </a:extLst>
          </p:cNvPr>
          <p:cNvCxnSpPr/>
          <p:nvPr/>
        </p:nvCxnSpPr>
        <p:spPr>
          <a:xfrm>
            <a:off x="4895441" y="3045281"/>
            <a:ext cx="6075771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FB931D-E932-4725-87A9-5B2BD00DF462}"/>
              </a:ext>
            </a:extLst>
          </p:cNvPr>
          <p:cNvCxnSpPr/>
          <p:nvPr/>
        </p:nvCxnSpPr>
        <p:spPr>
          <a:xfrm>
            <a:off x="4895441" y="4190269"/>
            <a:ext cx="6075771" cy="0"/>
          </a:xfrm>
          <a:prstGeom prst="line">
            <a:avLst/>
          </a:prstGeom>
          <a:ln>
            <a:solidFill>
              <a:srgbClr val="EB8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A403A-9031-4FB2-B603-6B04AC1441D1}"/>
              </a:ext>
            </a:extLst>
          </p:cNvPr>
          <p:cNvCxnSpPr/>
          <p:nvPr/>
        </p:nvCxnSpPr>
        <p:spPr>
          <a:xfrm>
            <a:off x="4895441" y="5382965"/>
            <a:ext cx="6075771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0D076-4A16-49B2-A3C7-7B080017A0D5}"/>
              </a:ext>
            </a:extLst>
          </p:cNvPr>
          <p:cNvSpPr/>
          <p:nvPr/>
        </p:nvSpPr>
        <p:spPr>
          <a:xfrm>
            <a:off x="4895441" y="1872567"/>
            <a:ext cx="60757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Présentation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du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 (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Taille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du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jeu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Type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lignes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nombre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colonnes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, …)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F0C974-9C5A-4233-892A-34754C146C95}"/>
              </a:ext>
            </a:extLst>
          </p:cNvPr>
          <p:cNvSpPr/>
          <p:nvPr/>
        </p:nvSpPr>
        <p:spPr>
          <a:xfrm>
            <a:off x="4895441" y="3049360"/>
            <a:ext cx="60757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Définition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de la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méthodologie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appliquée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pour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sélectionner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les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pertinentes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afin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d’arriver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à des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données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exploitables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 (</a:t>
            </a:r>
            <a:r>
              <a:rPr lang="en-GB" sz="1400" dirty="0" err="1">
                <a:solidFill>
                  <a:srgbClr val="000000"/>
                </a:solidFill>
                <a:latin typeface="Euphemia" panose="020B0503040102020104" pitchFamily="34" charset="0"/>
              </a:rPr>
              <a:t>SmartData</a:t>
            </a:r>
            <a:r>
              <a:rPr lang="en-GB" sz="1400" dirty="0">
                <a:solidFill>
                  <a:srgbClr val="000000"/>
                </a:solidFill>
                <a:latin typeface="Euphemia" panose="020B0503040102020104" pitchFamily="34" charset="0"/>
              </a:rPr>
              <a:t>).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38C8CC-0D09-4ADF-AAF8-ABDCF10BBEB4}"/>
              </a:ext>
            </a:extLst>
          </p:cNvPr>
          <p:cNvSpPr/>
          <p:nvPr/>
        </p:nvSpPr>
        <p:spPr>
          <a:xfrm>
            <a:off x="4895441" y="4194348"/>
            <a:ext cx="607577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 err="1">
                <a:solidFill>
                  <a:srgbClr val="000000"/>
                </a:solidFill>
                <a:latin typeface="+mj-lt"/>
              </a:rPr>
              <a:t>Processus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+mj-lt"/>
              </a:rPr>
              <a:t>iteratif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 sur base de la </a:t>
            </a:r>
            <a:r>
              <a:rPr lang="en-GB" sz="1400" dirty="0" err="1">
                <a:solidFill>
                  <a:srgbClr val="000000"/>
                </a:solidFill>
                <a:latin typeface="+mj-lt"/>
              </a:rPr>
              <a:t>SmartData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+mj-lt"/>
              </a:rPr>
              <a:t>permettant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 de </a:t>
            </a:r>
            <a:r>
              <a:rPr lang="en-GB" sz="1400" dirty="0" err="1">
                <a:solidFill>
                  <a:srgbClr val="000000"/>
                </a:solidFill>
                <a:latin typeface="+mj-lt"/>
              </a:rPr>
              <a:t>répondre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 aux questions </a:t>
            </a:r>
            <a:r>
              <a:rPr lang="en-GB" sz="1400" dirty="0" err="1">
                <a:solidFill>
                  <a:srgbClr val="000000"/>
                </a:solidFill>
                <a:latin typeface="+mj-lt"/>
              </a:rPr>
              <a:t>demandées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D8B0CC0D-1697-494A-A588-CD73C268D81F}"/>
              </a:ext>
            </a:extLst>
          </p:cNvPr>
          <p:cNvSpPr txBox="1"/>
          <p:nvPr/>
        </p:nvSpPr>
        <p:spPr>
          <a:xfrm>
            <a:off x="1810442" y="335280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2) </a:t>
            </a:r>
            <a:r>
              <a:rPr lang="en-GB" sz="1400" dirty="0" err="1">
                <a:solidFill>
                  <a:schemeClr val="bg2"/>
                </a:solidFill>
                <a:latin typeface="Euphemia" panose="020B0503040102020104" pitchFamily="34" charset="0"/>
              </a:rPr>
              <a:t>Sélection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091A1744-E699-49AF-9337-D43C11916D49}"/>
              </a:ext>
            </a:extLst>
          </p:cNvPr>
          <p:cNvSpPr txBox="1"/>
          <p:nvPr/>
        </p:nvSpPr>
        <p:spPr>
          <a:xfrm>
            <a:off x="1810442" y="4495800"/>
            <a:ext cx="1997970" cy="45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412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824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237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649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7061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473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5886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298" algn="l" defTabSz="1018824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GB" sz="1400" dirty="0">
                <a:solidFill>
                  <a:schemeClr val="bg2"/>
                </a:solidFill>
                <a:latin typeface="Euphemia" panose="020B0503040102020104" pitchFamily="34" charset="0"/>
              </a:rPr>
              <a:t>3) Analyse</a:t>
            </a:r>
            <a:endParaRPr lang="en-GB" sz="2000" dirty="0">
              <a:solidFill>
                <a:schemeClr val="bg2"/>
              </a:solidFill>
              <a:latin typeface="Georgia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807607-E7B0-4D4E-A59F-4325268E1D65}"/>
              </a:ext>
            </a:extLst>
          </p:cNvPr>
          <p:cNvGrpSpPr/>
          <p:nvPr/>
        </p:nvGrpSpPr>
        <p:grpSpPr>
          <a:xfrm>
            <a:off x="3960812" y="3198000"/>
            <a:ext cx="612000" cy="612000"/>
            <a:chOff x="7867755" y="3474401"/>
            <a:chExt cx="612000" cy="612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036710-7319-4CE6-88BB-1A65C2E2B00B}"/>
                </a:ext>
              </a:extLst>
            </p:cNvPr>
            <p:cNvSpPr/>
            <p:nvPr/>
          </p:nvSpPr>
          <p:spPr bwMode="ltGray">
            <a:xfrm>
              <a:off x="7867755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2" name="Freeform 4846">
              <a:extLst>
                <a:ext uri="{FF2B5EF4-FFF2-40B4-BE49-F238E27FC236}">
                  <a16:creationId xmlns:a16="http://schemas.microsoft.com/office/drawing/2014/main" id="{28767644-1D24-4DAA-B676-C85612F29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6974" y="3599197"/>
              <a:ext cx="472787" cy="389928"/>
            </a:xfrm>
            <a:custGeom>
              <a:avLst/>
              <a:gdLst>
                <a:gd name="T0" fmla="*/ 234 w 388"/>
                <a:gd name="T1" fmla="*/ 108 h 320"/>
                <a:gd name="T2" fmla="*/ 206 w 388"/>
                <a:gd name="T3" fmla="*/ 22 h 320"/>
                <a:gd name="T4" fmla="*/ 150 w 388"/>
                <a:gd name="T5" fmla="*/ 24 h 320"/>
                <a:gd name="T6" fmla="*/ 110 w 388"/>
                <a:gd name="T7" fmla="*/ 24 h 320"/>
                <a:gd name="T8" fmla="*/ 24 w 388"/>
                <a:gd name="T9" fmla="*/ 52 h 320"/>
                <a:gd name="T10" fmla="*/ 26 w 388"/>
                <a:gd name="T11" fmla="*/ 108 h 320"/>
                <a:gd name="T12" fmla="*/ 26 w 388"/>
                <a:gd name="T13" fmla="*/ 148 h 320"/>
                <a:gd name="T14" fmla="*/ 52 w 388"/>
                <a:gd name="T15" fmla="*/ 234 h 320"/>
                <a:gd name="T16" fmla="*/ 110 w 388"/>
                <a:gd name="T17" fmla="*/ 232 h 320"/>
                <a:gd name="T18" fmla="*/ 150 w 388"/>
                <a:gd name="T19" fmla="*/ 232 h 320"/>
                <a:gd name="T20" fmla="*/ 236 w 388"/>
                <a:gd name="T21" fmla="*/ 206 h 320"/>
                <a:gd name="T22" fmla="*/ 234 w 388"/>
                <a:gd name="T23" fmla="*/ 148 h 320"/>
                <a:gd name="T24" fmla="*/ 114 w 388"/>
                <a:gd name="T25" fmla="*/ 208 h 320"/>
                <a:gd name="T26" fmla="*/ 62 w 388"/>
                <a:gd name="T27" fmla="*/ 174 h 320"/>
                <a:gd name="T28" fmla="*/ 48 w 388"/>
                <a:gd name="T29" fmla="*/ 128 h 320"/>
                <a:gd name="T30" fmla="*/ 72 w 388"/>
                <a:gd name="T31" fmla="*/ 70 h 320"/>
                <a:gd name="T32" fmla="*/ 130 w 388"/>
                <a:gd name="T33" fmla="*/ 46 h 320"/>
                <a:gd name="T34" fmla="*/ 176 w 388"/>
                <a:gd name="T35" fmla="*/ 60 h 320"/>
                <a:gd name="T36" fmla="*/ 210 w 388"/>
                <a:gd name="T37" fmla="*/ 112 h 320"/>
                <a:gd name="T38" fmla="*/ 206 w 388"/>
                <a:gd name="T39" fmla="*/ 160 h 320"/>
                <a:gd name="T40" fmla="*/ 162 w 388"/>
                <a:gd name="T41" fmla="*/ 204 h 320"/>
                <a:gd name="T42" fmla="*/ 130 w 388"/>
                <a:gd name="T43" fmla="*/ 66 h 320"/>
                <a:gd name="T44" fmla="*/ 94 w 388"/>
                <a:gd name="T45" fmla="*/ 76 h 320"/>
                <a:gd name="T46" fmla="*/ 68 w 388"/>
                <a:gd name="T47" fmla="*/ 116 h 320"/>
                <a:gd name="T48" fmla="*/ 72 w 388"/>
                <a:gd name="T49" fmla="*/ 152 h 320"/>
                <a:gd name="T50" fmla="*/ 106 w 388"/>
                <a:gd name="T51" fmla="*/ 186 h 320"/>
                <a:gd name="T52" fmla="*/ 142 w 388"/>
                <a:gd name="T53" fmla="*/ 190 h 320"/>
                <a:gd name="T54" fmla="*/ 182 w 388"/>
                <a:gd name="T55" fmla="*/ 162 h 320"/>
                <a:gd name="T56" fmla="*/ 192 w 388"/>
                <a:gd name="T57" fmla="*/ 128 h 320"/>
                <a:gd name="T58" fmla="*/ 174 w 388"/>
                <a:gd name="T59" fmla="*/ 84 h 320"/>
                <a:gd name="T60" fmla="*/ 130 w 388"/>
                <a:gd name="T61" fmla="*/ 66 h 320"/>
                <a:gd name="T62" fmla="*/ 120 w 388"/>
                <a:gd name="T63" fmla="*/ 152 h 320"/>
                <a:gd name="T64" fmla="*/ 102 w 388"/>
                <a:gd name="T65" fmla="*/ 128 h 320"/>
                <a:gd name="T66" fmla="*/ 130 w 388"/>
                <a:gd name="T67" fmla="*/ 102 h 320"/>
                <a:gd name="T68" fmla="*/ 154 w 388"/>
                <a:gd name="T69" fmla="*/ 118 h 320"/>
                <a:gd name="T70" fmla="*/ 148 w 388"/>
                <a:gd name="T71" fmla="*/ 148 h 320"/>
                <a:gd name="T72" fmla="*/ 370 w 388"/>
                <a:gd name="T73" fmla="*/ 248 h 320"/>
                <a:gd name="T74" fmla="*/ 364 w 388"/>
                <a:gd name="T75" fmla="*/ 214 h 320"/>
                <a:gd name="T76" fmla="*/ 320 w 388"/>
                <a:gd name="T77" fmla="*/ 162 h 320"/>
                <a:gd name="T78" fmla="*/ 286 w 388"/>
                <a:gd name="T79" fmla="*/ 186 h 320"/>
                <a:gd name="T80" fmla="*/ 260 w 388"/>
                <a:gd name="T81" fmla="*/ 208 h 320"/>
                <a:gd name="T82" fmla="*/ 236 w 388"/>
                <a:gd name="T83" fmla="*/ 272 h 320"/>
                <a:gd name="T84" fmla="*/ 274 w 388"/>
                <a:gd name="T85" fmla="*/ 290 h 320"/>
                <a:gd name="T86" fmla="*/ 306 w 388"/>
                <a:gd name="T87" fmla="*/ 302 h 320"/>
                <a:gd name="T88" fmla="*/ 372 w 388"/>
                <a:gd name="T89" fmla="*/ 290 h 320"/>
                <a:gd name="T90" fmla="*/ 370 w 388"/>
                <a:gd name="T91" fmla="*/ 248 h 320"/>
                <a:gd name="T92" fmla="*/ 310 w 388"/>
                <a:gd name="T93" fmla="*/ 266 h 320"/>
                <a:gd name="T94" fmla="*/ 288 w 388"/>
                <a:gd name="T95" fmla="*/ 252 h 320"/>
                <a:gd name="T96" fmla="*/ 300 w 388"/>
                <a:gd name="T97" fmla="*/ 220 h 320"/>
                <a:gd name="T98" fmla="*/ 326 w 388"/>
                <a:gd name="T99" fmla="*/ 224 h 320"/>
                <a:gd name="T100" fmla="*/ 332 w 388"/>
                <a:gd name="T101" fmla="*/ 25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8" h="320">
                  <a:moveTo>
                    <a:pt x="258" y="148"/>
                  </a:moveTo>
                  <a:lnTo>
                    <a:pt x="258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26" y="88"/>
                  </a:lnTo>
                  <a:lnTo>
                    <a:pt x="216" y="70"/>
                  </a:lnTo>
                  <a:lnTo>
                    <a:pt x="236" y="52"/>
                  </a:lnTo>
                  <a:lnTo>
                    <a:pt x="206" y="2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70" y="30"/>
                  </a:lnTo>
                  <a:lnTo>
                    <a:pt x="150" y="24"/>
                  </a:lnTo>
                  <a:lnTo>
                    <a:pt x="150" y="0"/>
                  </a:lnTo>
                  <a:lnTo>
                    <a:pt x="110" y="0"/>
                  </a:lnTo>
                  <a:lnTo>
                    <a:pt x="110" y="24"/>
                  </a:lnTo>
                  <a:lnTo>
                    <a:pt x="110" y="24"/>
                  </a:lnTo>
                  <a:lnTo>
                    <a:pt x="90" y="30"/>
                  </a:lnTo>
                  <a:lnTo>
                    <a:pt x="70" y="40"/>
                  </a:lnTo>
                  <a:lnTo>
                    <a:pt x="52" y="22"/>
                  </a:lnTo>
                  <a:lnTo>
                    <a:pt x="24" y="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2" y="88"/>
                  </a:lnTo>
                  <a:lnTo>
                    <a:pt x="26" y="108"/>
                  </a:lnTo>
                  <a:lnTo>
                    <a:pt x="0" y="108"/>
                  </a:lnTo>
                  <a:lnTo>
                    <a:pt x="0" y="148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32" y="168"/>
                  </a:lnTo>
                  <a:lnTo>
                    <a:pt x="42" y="188"/>
                  </a:lnTo>
                  <a:lnTo>
                    <a:pt x="24" y="206"/>
                  </a:lnTo>
                  <a:lnTo>
                    <a:pt x="52" y="234"/>
                  </a:lnTo>
                  <a:lnTo>
                    <a:pt x="70" y="216"/>
                  </a:lnTo>
                  <a:lnTo>
                    <a:pt x="70" y="216"/>
                  </a:lnTo>
                  <a:lnTo>
                    <a:pt x="90" y="226"/>
                  </a:lnTo>
                  <a:lnTo>
                    <a:pt x="110" y="232"/>
                  </a:lnTo>
                  <a:lnTo>
                    <a:pt x="110" y="258"/>
                  </a:lnTo>
                  <a:lnTo>
                    <a:pt x="150" y="258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70" y="226"/>
                  </a:lnTo>
                  <a:lnTo>
                    <a:pt x="188" y="216"/>
                  </a:lnTo>
                  <a:lnTo>
                    <a:pt x="206" y="234"/>
                  </a:lnTo>
                  <a:lnTo>
                    <a:pt x="236" y="206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6" y="168"/>
                  </a:lnTo>
                  <a:lnTo>
                    <a:pt x="234" y="148"/>
                  </a:lnTo>
                  <a:lnTo>
                    <a:pt x="258" y="148"/>
                  </a:lnTo>
                  <a:close/>
                  <a:moveTo>
                    <a:pt x="130" y="210"/>
                  </a:moveTo>
                  <a:lnTo>
                    <a:pt x="130" y="210"/>
                  </a:lnTo>
                  <a:lnTo>
                    <a:pt x="114" y="208"/>
                  </a:lnTo>
                  <a:lnTo>
                    <a:pt x="98" y="204"/>
                  </a:lnTo>
                  <a:lnTo>
                    <a:pt x="84" y="196"/>
                  </a:lnTo>
                  <a:lnTo>
                    <a:pt x="72" y="186"/>
                  </a:lnTo>
                  <a:lnTo>
                    <a:pt x="62" y="174"/>
                  </a:lnTo>
                  <a:lnTo>
                    <a:pt x="54" y="160"/>
                  </a:lnTo>
                  <a:lnTo>
                    <a:pt x="50" y="144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50" y="112"/>
                  </a:lnTo>
                  <a:lnTo>
                    <a:pt x="54" y="96"/>
                  </a:lnTo>
                  <a:lnTo>
                    <a:pt x="62" y="82"/>
                  </a:lnTo>
                  <a:lnTo>
                    <a:pt x="72" y="70"/>
                  </a:lnTo>
                  <a:lnTo>
                    <a:pt x="84" y="60"/>
                  </a:lnTo>
                  <a:lnTo>
                    <a:pt x="98" y="52"/>
                  </a:lnTo>
                  <a:lnTo>
                    <a:pt x="114" y="48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46" y="48"/>
                  </a:lnTo>
                  <a:lnTo>
                    <a:pt x="162" y="52"/>
                  </a:lnTo>
                  <a:lnTo>
                    <a:pt x="176" y="60"/>
                  </a:lnTo>
                  <a:lnTo>
                    <a:pt x="188" y="70"/>
                  </a:lnTo>
                  <a:lnTo>
                    <a:pt x="198" y="82"/>
                  </a:lnTo>
                  <a:lnTo>
                    <a:pt x="206" y="96"/>
                  </a:lnTo>
                  <a:lnTo>
                    <a:pt x="210" y="112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44"/>
                  </a:lnTo>
                  <a:lnTo>
                    <a:pt x="206" y="160"/>
                  </a:lnTo>
                  <a:lnTo>
                    <a:pt x="198" y="174"/>
                  </a:lnTo>
                  <a:lnTo>
                    <a:pt x="188" y="186"/>
                  </a:lnTo>
                  <a:lnTo>
                    <a:pt x="176" y="196"/>
                  </a:lnTo>
                  <a:lnTo>
                    <a:pt x="162" y="204"/>
                  </a:lnTo>
                  <a:lnTo>
                    <a:pt x="146" y="208"/>
                  </a:lnTo>
                  <a:lnTo>
                    <a:pt x="130" y="210"/>
                  </a:lnTo>
                  <a:lnTo>
                    <a:pt x="130" y="210"/>
                  </a:lnTo>
                  <a:close/>
                  <a:moveTo>
                    <a:pt x="130" y="66"/>
                  </a:moveTo>
                  <a:lnTo>
                    <a:pt x="130" y="66"/>
                  </a:lnTo>
                  <a:lnTo>
                    <a:pt x="118" y="68"/>
                  </a:lnTo>
                  <a:lnTo>
                    <a:pt x="106" y="70"/>
                  </a:lnTo>
                  <a:lnTo>
                    <a:pt x="94" y="76"/>
                  </a:lnTo>
                  <a:lnTo>
                    <a:pt x="86" y="84"/>
                  </a:lnTo>
                  <a:lnTo>
                    <a:pt x="78" y="94"/>
                  </a:lnTo>
                  <a:lnTo>
                    <a:pt x="72" y="104"/>
                  </a:lnTo>
                  <a:lnTo>
                    <a:pt x="68" y="116"/>
                  </a:lnTo>
                  <a:lnTo>
                    <a:pt x="68" y="128"/>
                  </a:lnTo>
                  <a:lnTo>
                    <a:pt x="68" y="128"/>
                  </a:lnTo>
                  <a:lnTo>
                    <a:pt x="68" y="140"/>
                  </a:lnTo>
                  <a:lnTo>
                    <a:pt x="72" y="152"/>
                  </a:lnTo>
                  <a:lnTo>
                    <a:pt x="78" y="162"/>
                  </a:lnTo>
                  <a:lnTo>
                    <a:pt x="86" y="172"/>
                  </a:lnTo>
                  <a:lnTo>
                    <a:pt x="94" y="180"/>
                  </a:lnTo>
                  <a:lnTo>
                    <a:pt x="106" y="186"/>
                  </a:lnTo>
                  <a:lnTo>
                    <a:pt x="11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42" y="190"/>
                  </a:lnTo>
                  <a:lnTo>
                    <a:pt x="154" y="186"/>
                  </a:lnTo>
                  <a:lnTo>
                    <a:pt x="164" y="180"/>
                  </a:lnTo>
                  <a:lnTo>
                    <a:pt x="174" y="172"/>
                  </a:lnTo>
                  <a:lnTo>
                    <a:pt x="182" y="162"/>
                  </a:lnTo>
                  <a:lnTo>
                    <a:pt x="188" y="152"/>
                  </a:lnTo>
                  <a:lnTo>
                    <a:pt x="190" y="140"/>
                  </a:lnTo>
                  <a:lnTo>
                    <a:pt x="192" y="128"/>
                  </a:lnTo>
                  <a:lnTo>
                    <a:pt x="192" y="128"/>
                  </a:lnTo>
                  <a:lnTo>
                    <a:pt x="190" y="116"/>
                  </a:lnTo>
                  <a:lnTo>
                    <a:pt x="188" y="104"/>
                  </a:lnTo>
                  <a:lnTo>
                    <a:pt x="182" y="94"/>
                  </a:lnTo>
                  <a:lnTo>
                    <a:pt x="174" y="84"/>
                  </a:lnTo>
                  <a:lnTo>
                    <a:pt x="164" y="76"/>
                  </a:lnTo>
                  <a:lnTo>
                    <a:pt x="154" y="70"/>
                  </a:lnTo>
                  <a:lnTo>
                    <a:pt x="142" y="68"/>
                  </a:lnTo>
                  <a:lnTo>
                    <a:pt x="130" y="66"/>
                  </a:lnTo>
                  <a:lnTo>
                    <a:pt x="130" y="66"/>
                  </a:lnTo>
                  <a:close/>
                  <a:moveTo>
                    <a:pt x="130" y="156"/>
                  </a:moveTo>
                  <a:lnTo>
                    <a:pt x="130" y="156"/>
                  </a:lnTo>
                  <a:lnTo>
                    <a:pt x="120" y="152"/>
                  </a:lnTo>
                  <a:lnTo>
                    <a:pt x="110" y="148"/>
                  </a:lnTo>
                  <a:lnTo>
                    <a:pt x="104" y="138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04" y="118"/>
                  </a:lnTo>
                  <a:lnTo>
                    <a:pt x="110" y="110"/>
                  </a:lnTo>
                  <a:lnTo>
                    <a:pt x="12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40" y="104"/>
                  </a:lnTo>
                  <a:lnTo>
                    <a:pt x="148" y="110"/>
                  </a:lnTo>
                  <a:lnTo>
                    <a:pt x="154" y="118"/>
                  </a:lnTo>
                  <a:lnTo>
                    <a:pt x="156" y="128"/>
                  </a:lnTo>
                  <a:lnTo>
                    <a:pt x="156" y="128"/>
                  </a:lnTo>
                  <a:lnTo>
                    <a:pt x="154" y="138"/>
                  </a:lnTo>
                  <a:lnTo>
                    <a:pt x="148" y="148"/>
                  </a:lnTo>
                  <a:lnTo>
                    <a:pt x="140" y="152"/>
                  </a:lnTo>
                  <a:lnTo>
                    <a:pt x="130" y="156"/>
                  </a:lnTo>
                  <a:lnTo>
                    <a:pt x="130" y="156"/>
                  </a:lnTo>
                  <a:close/>
                  <a:moveTo>
                    <a:pt x="370" y="248"/>
                  </a:moveTo>
                  <a:lnTo>
                    <a:pt x="388" y="244"/>
                  </a:lnTo>
                  <a:lnTo>
                    <a:pt x="382" y="212"/>
                  </a:lnTo>
                  <a:lnTo>
                    <a:pt x="364" y="214"/>
                  </a:lnTo>
                  <a:lnTo>
                    <a:pt x="364" y="214"/>
                  </a:lnTo>
                  <a:lnTo>
                    <a:pt x="356" y="202"/>
                  </a:lnTo>
                  <a:lnTo>
                    <a:pt x="346" y="192"/>
                  </a:lnTo>
                  <a:lnTo>
                    <a:pt x="352" y="174"/>
                  </a:lnTo>
                  <a:lnTo>
                    <a:pt x="320" y="162"/>
                  </a:lnTo>
                  <a:lnTo>
                    <a:pt x="314" y="180"/>
                  </a:lnTo>
                  <a:lnTo>
                    <a:pt x="314" y="180"/>
                  </a:lnTo>
                  <a:lnTo>
                    <a:pt x="300" y="182"/>
                  </a:lnTo>
                  <a:lnTo>
                    <a:pt x="286" y="186"/>
                  </a:lnTo>
                  <a:lnTo>
                    <a:pt x="272" y="172"/>
                  </a:lnTo>
                  <a:lnTo>
                    <a:pt x="246" y="194"/>
                  </a:lnTo>
                  <a:lnTo>
                    <a:pt x="260" y="208"/>
                  </a:lnTo>
                  <a:lnTo>
                    <a:pt x="260" y="208"/>
                  </a:lnTo>
                  <a:lnTo>
                    <a:pt x="252" y="220"/>
                  </a:lnTo>
                  <a:lnTo>
                    <a:pt x="250" y="234"/>
                  </a:lnTo>
                  <a:lnTo>
                    <a:pt x="230" y="238"/>
                  </a:lnTo>
                  <a:lnTo>
                    <a:pt x="236" y="272"/>
                  </a:lnTo>
                  <a:lnTo>
                    <a:pt x="256" y="268"/>
                  </a:lnTo>
                  <a:lnTo>
                    <a:pt x="256" y="268"/>
                  </a:lnTo>
                  <a:lnTo>
                    <a:pt x="264" y="280"/>
                  </a:lnTo>
                  <a:lnTo>
                    <a:pt x="274" y="290"/>
                  </a:lnTo>
                  <a:lnTo>
                    <a:pt x="268" y="308"/>
                  </a:lnTo>
                  <a:lnTo>
                    <a:pt x="300" y="320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20" y="302"/>
                  </a:lnTo>
                  <a:lnTo>
                    <a:pt x="334" y="298"/>
                  </a:lnTo>
                  <a:lnTo>
                    <a:pt x="346" y="312"/>
                  </a:lnTo>
                  <a:lnTo>
                    <a:pt x="372" y="290"/>
                  </a:lnTo>
                  <a:lnTo>
                    <a:pt x="360" y="276"/>
                  </a:lnTo>
                  <a:lnTo>
                    <a:pt x="360" y="276"/>
                  </a:lnTo>
                  <a:lnTo>
                    <a:pt x="366" y="262"/>
                  </a:lnTo>
                  <a:lnTo>
                    <a:pt x="370" y="248"/>
                  </a:lnTo>
                  <a:lnTo>
                    <a:pt x="370" y="248"/>
                  </a:lnTo>
                  <a:close/>
                  <a:moveTo>
                    <a:pt x="320" y="264"/>
                  </a:moveTo>
                  <a:lnTo>
                    <a:pt x="320" y="264"/>
                  </a:lnTo>
                  <a:lnTo>
                    <a:pt x="310" y="266"/>
                  </a:lnTo>
                  <a:lnTo>
                    <a:pt x="302" y="264"/>
                  </a:lnTo>
                  <a:lnTo>
                    <a:pt x="294" y="260"/>
                  </a:lnTo>
                  <a:lnTo>
                    <a:pt x="288" y="252"/>
                  </a:lnTo>
                  <a:lnTo>
                    <a:pt x="288" y="252"/>
                  </a:lnTo>
                  <a:lnTo>
                    <a:pt x="286" y="242"/>
                  </a:lnTo>
                  <a:lnTo>
                    <a:pt x="288" y="234"/>
                  </a:lnTo>
                  <a:lnTo>
                    <a:pt x="292" y="226"/>
                  </a:lnTo>
                  <a:lnTo>
                    <a:pt x="300" y="220"/>
                  </a:lnTo>
                  <a:lnTo>
                    <a:pt x="300" y="220"/>
                  </a:lnTo>
                  <a:lnTo>
                    <a:pt x="308" y="218"/>
                  </a:lnTo>
                  <a:lnTo>
                    <a:pt x="318" y="220"/>
                  </a:lnTo>
                  <a:lnTo>
                    <a:pt x="326" y="224"/>
                  </a:lnTo>
                  <a:lnTo>
                    <a:pt x="332" y="232"/>
                  </a:lnTo>
                  <a:lnTo>
                    <a:pt x="332" y="232"/>
                  </a:lnTo>
                  <a:lnTo>
                    <a:pt x="334" y="240"/>
                  </a:lnTo>
                  <a:lnTo>
                    <a:pt x="332" y="250"/>
                  </a:lnTo>
                  <a:lnTo>
                    <a:pt x="328" y="258"/>
                  </a:lnTo>
                  <a:lnTo>
                    <a:pt x="320" y="264"/>
                  </a:lnTo>
                  <a:lnTo>
                    <a:pt x="320" y="2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41719D-046A-481C-A8CB-06E1C299B9F5}"/>
              </a:ext>
            </a:extLst>
          </p:cNvPr>
          <p:cNvGrpSpPr/>
          <p:nvPr/>
        </p:nvGrpSpPr>
        <p:grpSpPr>
          <a:xfrm>
            <a:off x="1596212" y="4343400"/>
            <a:ext cx="612000" cy="612000"/>
            <a:chOff x="7867755" y="4690710"/>
            <a:chExt cx="612000" cy="612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98521D-6F37-4E11-A9EF-5C23549A3F16}"/>
                </a:ext>
              </a:extLst>
            </p:cNvPr>
            <p:cNvSpPr/>
            <p:nvPr/>
          </p:nvSpPr>
          <p:spPr bwMode="ltGray">
            <a:xfrm>
              <a:off x="7867755" y="4690710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5" name="Freeform 4849">
              <a:extLst>
                <a:ext uri="{FF2B5EF4-FFF2-40B4-BE49-F238E27FC236}">
                  <a16:creationId xmlns:a16="http://schemas.microsoft.com/office/drawing/2014/main" id="{29EC1F7A-79AB-488F-85D9-0BC4CED56D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5966" y="4844837"/>
              <a:ext cx="394802" cy="319253"/>
            </a:xfrm>
            <a:custGeom>
              <a:avLst/>
              <a:gdLst>
                <a:gd name="T0" fmla="*/ 0 w 324"/>
                <a:gd name="T1" fmla="*/ 136 h 262"/>
                <a:gd name="T2" fmla="*/ 0 w 324"/>
                <a:gd name="T3" fmla="*/ 132 h 262"/>
                <a:gd name="T4" fmla="*/ 6 w 324"/>
                <a:gd name="T5" fmla="*/ 126 h 262"/>
                <a:gd name="T6" fmla="*/ 46 w 324"/>
                <a:gd name="T7" fmla="*/ 126 h 262"/>
                <a:gd name="T8" fmla="*/ 50 w 324"/>
                <a:gd name="T9" fmla="*/ 126 h 262"/>
                <a:gd name="T10" fmla="*/ 56 w 324"/>
                <a:gd name="T11" fmla="*/ 132 h 262"/>
                <a:gd name="T12" fmla="*/ 56 w 324"/>
                <a:gd name="T13" fmla="*/ 212 h 262"/>
                <a:gd name="T14" fmla="*/ 56 w 324"/>
                <a:gd name="T15" fmla="*/ 216 h 262"/>
                <a:gd name="T16" fmla="*/ 50 w 324"/>
                <a:gd name="T17" fmla="*/ 220 h 262"/>
                <a:gd name="T18" fmla="*/ 10 w 324"/>
                <a:gd name="T19" fmla="*/ 222 h 262"/>
                <a:gd name="T20" fmla="*/ 6 w 324"/>
                <a:gd name="T21" fmla="*/ 220 h 262"/>
                <a:gd name="T22" fmla="*/ 0 w 324"/>
                <a:gd name="T23" fmla="*/ 216 h 262"/>
                <a:gd name="T24" fmla="*/ 0 w 324"/>
                <a:gd name="T25" fmla="*/ 212 h 262"/>
                <a:gd name="T26" fmla="*/ 136 w 324"/>
                <a:gd name="T27" fmla="*/ 222 h 262"/>
                <a:gd name="T28" fmla="*/ 140 w 324"/>
                <a:gd name="T29" fmla="*/ 220 h 262"/>
                <a:gd name="T30" fmla="*/ 144 w 324"/>
                <a:gd name="T31" fmla="*/ 216 h 262"/>
                <a:gd name="T32" fmla="*/ 146 w 324"/>
                <a:gd name="T33" fmla="*/ 58 h 262"/>
                <a:gd name="T34" fmla="*/ 144 w 324"/>
                <a:gd name="T35" fmla="*/ 54 h 262"/>
                <a:gd name="T36" fmla="*/ 140 w 324"/>
                <a:gd name="T37" fmla="*/ 50 h 262"/>
                <a:gd name="T38" fmla="*/ 100 w 324"/>
                <a:gd name="T39" fmla="*/ 48 h 262"/>
                <a:gd name="T40" fmla="*/ 96 w 324"/>
                <a:gd name="T41" fmla="*/ 50 h 262"/>
                <a:gd name="T42" fmla="*/ 90 w 324"/>
                <a:gd name="T43" fmla="*/ 54 h 262"/>
                <a:gd name="T44" fmla="*/ 90 w 324"/>
                <a:gd name="T45" fmla="*/ 212 h 262"/>
                <a:gd name="T46" fmla="*/ 90 w 324"/>
                <a:gd name="T47" fmla="*/ 216 h 262"/>
                <a:gd name="T48" fmla="*/ 96 w 324"/>
                <a:gd name="T49" fmla="*/ 220 h 262"/>
                <a:gd name="T50" fmla="*/ 100 w 324"/>
                <a:gd name="T51" fmla="*/ 222 h 262"/>
                <a:gd name="T52" fmla="*/ 224 w 324"/>
                <a:gd name="T53" fmla="*/ 222 h 262"/>
                <a:gd name="T54" fmla="*/ 228 w 324"/>
                <a:gd name="T55" fmla="*/ 220 h 262"/>
                <a:gd name="T56" fmla="*/ 234 w 324"/>
                <a:gd name="T57" fmla="*/ 216 h 262"/>
                <a:gd name="T58" fmla="*/ 234 w 324"/>
                <a:gd name="T59" fmla="*/ 86 h 262"/>
                <a:gd name="T60" fmla="*/ 234 w 324"/>
                <a:gd name="T61" fmla="*/ 82 h 262"/>
                <a:gd name="T62" fmla="*/ 228 w 324"/>
                <a:gd name="T63" fmla="*/ 76 h 262"/>
                <a:gd name="T64" fmla="*/ 188 w 324"/>
                <a:gd name="T65" fmla="*/ 76 h 262"/>
                <a:gd name="T66" fmla="*/ 184 w 324"/>
                <a:gd name="T67" fmla="*/ 76 h 262"/>
                <a:gd name="T68" fmla="*/ 180 w 324"/>
                <a:gd name="T69" fmla="*/ 82 h 262"/>
                <a:gd name="T70" fmla="*/ 178 w 324"/>
                <a:gd name="T71" fmla="*/ 212 h 262"/>
                <a:gd name="T72" fmla="*/ 180 w 324"/>
                <a:gd name="T73" fmla="*/ 216 h 262"/>
                <a:gd name="T74" fmla="*/ 184 w 324"/>
                <a:gd name="T75" fmla="*/ 220 h 262"/>
                <a:gd name="T76" fmla="*/ 188 w 324"/>
                <a:gd name="T77" fmla="*/ 222 h 262"/>
                <a:gd name="T78" fmla="*/ 278 w 324"/>
                <a:gd name="T79" fmla="*/ 0 h 262"/>
                <a:gd name="T80" fmla="*/ 274 w 324"/>
                <a:gd name="T81" fmla="*/ 0 h 262"/>
                <a:gd name="T82" fmla="*/ 268 w 324"/>
                <a:gd name="T83" fmla="*/ 6 h 262"/>
                <a:gd name="T84" fmla="*/ 268 w 324"/>
                <a:gd name="T85" fmla="*/ 212 h 262"/>
                <a:gd name="T86" fmla="*/ 268 w 324"/>
                <a:gd name="T87" fmla="*/ 216 h 262"/>
                <a:gd name="T88" fmla="*/ 274 w 324"/>
                <a:gd name="T89" fmla="*/ 220 h 262"/>
                <a:gd name="T90" fmla="*/ 314 w 324"/>
                <a:gd name="T91" fmla="*/ 222 h 262"/>
                <a:gd name="T92" fmla="*/ 318 w 324"/>
                <a:gd name="T93" fmla="*/ 220 h 262"/>
                <a:gd name="T94" fmla="*/ 324 w 324"/>
                <a:gd name="T95" fmla="*/ 216 h 262"/>
                <a:gd name="T96" fmla="*/ 324 w 324"/>
                <a:gd name="T97" fmla="*/ 10 h 262"/>
                <a:gd name="T98" fmla="*/ 324 w 324"/>
                <a:gd name="T99" fmla="*/ 6 h 262"/>
                <a:gd name="T100" fmla="*/ 318 w 324"/>
                <a:gd name="T101" fmla="*/ 0 h 262"/>
                <a:gd name="T102" fmla="*/ 314 w 324"/>
                <a:gd name="T103" fmla="*/ 0 h 262"/>
                <a:gd name="T104" fmla="*/ 0 w 324"/>
                <a:gd name="T105" fmla="*/ 242 h 262"/>
                <a:gd name="T106" fmla="*/ 324 w 324"/>
                <a:gd name="T10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62">
                  <a:moveTo>
                    <a:pt x="0" y="212"/>
                  </a:moveTo>
                  <a:lnTo>
                    <a:pt x="0" y="13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6" y="126"/>
                  </a:lnTo>
                  <a:lnTo>
                    <a:pt x="10" y="126"/>
                  </a:lnTo>
                  <a:lnTo>
                    <a:pt x="46" y="126"/>
                  </a:lnTo>
                  <a:lnTo>
                    <a:pt x="46" y="126"/>
                  </a:lnTo>
                  <a:lnTo>
                    <a:pt x="50" y="126"/>
                  </a:lnTo>
                  <a:lnTo>
                    <a:pt x="54" y="128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4" y="218"/>
                  </a:lnTo>
                  <a:lnTo>
                    <a:pt x="50" y="220"/>
                  </a:lnTo>
                  <a:lnTo>
                    <a:pt x="46" y="222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6" y="220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100" y="222"/>
                  </a:moveTo>
                  <a:lnTo>
                    <a:pt x="136" y="222"/>
                  </a:lnTo>
                  <a:lnTo>
                    <a:pt x="136" y="222"/>
                  </a:lnTo>
                  <a:lnTo>
                    <a:pt x="140" y="220"/>
                  </a:lnTo>
                  <a:lnTo>
                    <a:pt x="142" y="218"/>
                  </a:lnTo>
                  <a:lnTo>
                    <a:pt x="144" y="216"/>
                  </a:lnTo>
                  <a:lnTo>
                    <a:pt x="146" y="212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4" y="54"/>
                  </a:lnTo>
                  <a:lnTo>
                    <a:pt x="142" y="52"/>
                  </a:lnTo>
                  <a:lnTo>
                    <a:pt x="140" y="50"/>
                  </a:lnTo>
                  <a:lnTo>
                    <a:pt x="136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6" y="50"/>
                  </a:lnTo>
                  <a:lnTo>
                    <a:pt x="92" y="52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90" y="212"/>
                  </a:lnTo>
                  <a:lnTo>
                    <a:pt x="90" y="212"/>
                  </a:lnTo>
                  <a:lnTo>
                    <a:pt x="90" y="216"/>
                  </a:lnTo>
                  <a:lnTo>
                    <a:pt x="92" y="218"/>
                  </a:lnTo>
                  <a:lnTo>
                    <a:pt x="96" y="220"/>
                  </a:lnTo>
                  <a:lnTo>
                    <a:pt x="100" y="222"/>
                  </a:lnTo>
                  <a:lnTo>
                    <a:pt x="100" y="222"/>
                  </a:lnTo>
                  <a:close/>
                  <a:moveTo>
                    <a:pt x="188" y="222"/>
                  </a:moveTo>
                  <a:lnTo>
                    <a:pt x="224" y="222"/>
                  </a:lnTo>
                  <a:lnTo>
                    <a:pt x="224" y="222"/>
                  </a:lnTo>
                  <a:lnTo>
                    <a:pt x="228" y="220"/>
                  </a:lnTo>
                  <a:lnTo>
                    <a:pt x="232" y="218"/>
                  </a:lnTo>
                  <a:lnTo>
                    <a:pt x="234" y="216"/>
                  </a:lnTo>
                  <a:lnTo>
                    <a:pt x="234" y="212"/>
                  </a:lnTo>
                  <a:lnTo>
                    <a:pt x="234" y="86"/>
                  </a:lnTo>
                  <a:lnTo>
                    <a:pt x="234" y="86"/>
                  </a:lnTo>
                  <a:lnTo>
                    <a:pt x="234" y="82"/>
                  </a:lnTo>
                  <a:lnTo>
                    <a:pt x="232" y="78"/>
                  </a:lnTo>
                  <a:lnTo>
                    <a:pt x="228" y="76"/>
                  </a:lnTo>
                  <a:lnTo>
                    <a:pt x="224" y="76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4" y="76"/>
                  </a:lnTo>
                  <a:lnTo>
                    <a:pt x="182" y="78"/>
                  </a:lnTo>
                  <a:lnTo>
                    <a:pt x="180" y="82"/>
                  </a:lnTo>
                  <a:lnTo>
                    <a:pt x="178" y="86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0" y="216"/>
                  </a:lnTo>
                  <a:lnTo>
                    <a:pt x="182" y="218"/>
                  </a:lnTo>
                  <a:lnTo>
                    <a:pt x="184" y="220"/>
                  </a:lnTo>
                  <a:lnTo>
                    <a:pt x="188" y="222"/>
                  </a:lnTo>
                  <a:lnTo>
                    <a:pt x="188" y="222"/>
                  </a:lnTo>
                  <a:close/>
                  <a:moveTo>
                    <a:pt x="314" y="0"/>
                  </a:moveTo>
                  <a:lnTo>
                    <a:pt x="278" y="0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270" y="2"/>
                  </a:lnTo>
                  <a:lnTo>
                    <a:pt x="268" y="6"/>
                  </a:lnTo>
                  <a:lnTo>
                    <a:pt x="268" y="10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68" y="216"/>
                  </a:lnTo>
                  <a:lnTo>
                    <a:pt x="270" y="218"/>
                  </a:lnTo>
                  <a:lnTo>
                    <a:pt x="274" y="220"/>
                  </a:lnTo>
                  <a:lnTo>
                    <a:pt x="278" y="222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18" y="220"/>
                  </a:lnTo>
                  <a:lnTo>
                    <a:pt x="322" y="218"/>
                  </a:lnTo>
                  <a:lnTo>
                    <a:pt x="324" y="216"/>
                  </a:lnTo>
                  <a:lnTo>
                    <a:pt x="324" y="212"/>
                  </a:lnTo>
                  <a:lnTo>
                    <a:pt x="324" y="10"/>
                  </a:lnTo>
                  <a:lnTo>
                    <a:pt x="324" y="10"/>
                  </a:lnTo>
                  <a:lnTo>
                    <a:pt x="324" y="6"/>
                  </a:lnTo>
                  <a:lnTo>
                    <a:pt x="322" y="2"/>
                  </a:lnTo>
                  <a:lnTo>
                    <a:pt x="318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324" y="242"/>
                  </a:moveTo>
                  <a:lnTo>
                    <a:pt x="0" y="242"/>
                  </a:lnTo>
                  <a:lnTo>
                    <a:pt x="0" y="262"/>
                  </a:lnTo>
                  <a:lnTo>
                    <a:pt x="324" y="262"/>
                  </a:lnTo>
                  <a:lnTo>
                    <a:pt x="324" y="2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6193F-EAF7-4948-9ACF-DC4FBA0A7812}"/>
              </a:ext>
            </a:extLst>
          </p:cNvPr>
          <p:cNvGrpSpPr/>
          <p:nvPr/>
        </p:nvGrpSpPr>
        <p:grpSpPr>
          <a:xfrm>
            <a:off x="1446212" y="2055000"/>
            <a:ext cx="612000" cy="612000"/>
            <a:chOff x="2342233" y="2258092"/>
            <a:chExt cx="612000" cy="612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941594-739B-4B49-BFFE-111D84A790DD}"/>
                </a:ext>
              </a:extLst>
            </p:cNvPr>
            <p:cNvSpPr/>
            <p:nvPr/>
          </p:nvSpPr>
          <p:spPr bwMode="ltGray">
            <a:xfrm>
              <a:off x="2342233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8" name="Freeform 4899">
              <a:extLst>
                <a:ext uri="{FF2B5EF4-FFF2-40B4-BE49-F238E27FC236}">
                  <a16:creationId xmlns:a16="http://schemas.microsoft.com/office/drawing/2014/main" id="{1C09E4A5-ED6B-4C8C-AB58-CF6FFB6F0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818" y="2356153"/>
              <a:ext cx="392831" cy="392831"/>
            </a:xfrm>
            <a:custGeom>
              <a:avLst/>
              <a:gdLst>
                <a:gd name="T0" fmla="*/ 190 w 324"/>
                <a:gd name="T1" fmla="*/ 0 h 324"/>
                <a:gd name="T2" fmla="*/ 134 w 324"/>
                <a:gd name="T3" fmla="*/ 20 h 324"/>
                <a:gd name="T4" fmla="*/ 90 w 324"/>
                <a:gd name="T5" fmla="*/ 74 h 324"/>
                <a:gd name="T6" fmla="*/ 82 w 324"/>
                <a:gd name="T7" fmla="*/ 120 h 324"/>
                <a:gd name="T8" fmla="*/ 84 w 324"/>
                <a:gd name="T9" fmla="*/ 146 h 324"/>
                <a:gd name="T10" fmla="*/ 118 w 324"/>
                <a:gd name="T11" fmla="*/ 206 h 324"/>
                <a:gd name="T12" fmla="*/ 178 w 324"/>
                <a:gd name="T13" fmla="*/ 240 h 324"/>
                <a:gd name="T14" fmla="*/ 202 w 324"/>
                <a:gd name="T15" fmla="*/ 242 h 324"/>
                <a:gd name="T16" fmla="*/ 250 w 324"/>
                <a:gd name="T17" fmla="*/ 232 h 324"/>
                <a:gd name="T18" fmla="*/ 304 w 324"/>
                <a:gd name="T19" fmla="*/ 188 h 324"/>
                <a:gd name="T20" fmla="*/ 324 w 324"/>
                <a:gd name="T21" fmla="*/ 132 h 324"/>
                <a:gd name="T22" fmla="*/ 324 w 324"/>
                <a:gd name="T23" fmla="*/ 108 h 324"/>
                <a:gd name="T24" fmla="*/ 304 w 324"/>
                <a:gd name="T25" fmla="*/ 52 h 324"/>
                <a:gd name="T26" fmla="*/ 250 w 324"/>
                <a:gd name="T27" fmla="*/ 8 h 324"/>
                <a:gd name="T28" fmla="*/ 202 w 324"/>
                <a:gd name="T29" fmla="*/ 0 h 324"/>
                <a:gd name="T30" fmla="*/ 202 w 324"/>
                <a:gd name="T31" fmla="*/ 212 h 324"/>
                <a:gd name="T32" fmla="*/ 152 w 324"/>
                <a:gd name="T33" fmla="*/ 196 h 324"/>
                <a:gd name="T34" fmla="*/ 118 w 324"/>
                <a:gd name="T35" fmla="*/ 156 h 324"/>
                <a:gd name="T36" fmla="*/ 112 w 324"/>
                <a:gd name="T37" fmla="*/ 120 h 324"/>
                <a:gd name="T38" fmla="*/ 128 w 324"/>
                <a:gd name="T39" fmla="*/ 70 h 324"/>
                <a:gd name="T40" fmla="*/ 168 w 324"/>
                <a:gd name="T41" fmla="*/ 36 h 324"/>
                <a:gd name="T42" fmla="*/ 202 w 324"/>
                <a:gd name="T43" fmla="*/ 30 h 324"/>
                <a:gd name="T44" fmla="*/ 254 w 324"/>
                <a:gd name="T45" fmla="*/ 46 h 324"/>
                <a:gd name="T46" fmla="*/ 286 w 324"/>
                <a:gd name="T47" fmla="*/ 86 h 324"/>
                <a:gd name="T48" fmla="*/ 294 w 324"/>
                <a:gd name="T49" fmla="*/ 120 h 324"/>
                <a:gd name="T50" fmla="*/ 278 w 324"/>
                <a:gd name="T51" fmla="*/ 172 h 324"/>
                <a:gd name="T52" fmla="*/ 238 w 324"/>
                <a:gd name="T53" fmla="*/ 204 h 324"/>
                <a:gd name="T54" fmla="*/ 202 w 324"/>
                <a:gd name="T55" fmla="*/ 212 h 324"/>
                <a:gd name="T56" fmla="*/ 138 w 324"/>
                <a:gd name="T57" fmla="*/ 130 h 324"/>
                <a:gd name="T58" fmla="*/ 132 w 324"/>
                <a:gd name="T59" fmla="*/ 120 h 324"/>
                <a:gd name="T60" fmla="*/ 138 w 324"/>
                <a:gd name="T61" fmla="*/ 94 h 324"/>
                <a:gd name="T62" fmla="*/ 164 w 324"/>
                <a:gd name="T63" fmla="*/ 62 h 324"/>
                <a:gd name="T64" fmla="*/ 202 w 324"/>
                <a:gd name="T65" fmla="*/ 50 h 324"/>
                <a:gd name="T66" fmla="*/ 210 w 324"/>
                <a:gd name="T67" fmla="*/ 54 h 324"/>
                <a:gd name="T68" fmla="*/ 212 w 324"/>
                <a:gd name="T69" fmla="*/ 60 h 324"/>
                <a:gd name="T70" fmla="*/ 206 w 324"/>
                <a:gd name="T71" fmla="*/ 70 h 324"/>
                <a:gd name="T72" fmla="*/ 192 w 324"/>
                <a:gd name="T73" fmla="*/ 72 h 324"/>
                <a:gd name="T74" fmla="*/ 168 w 324"/>
                <a:gd name="T75" fmla="*/ 86 h 324"/>
                <a:gd name="T76" fmla="*/ 154 w 324"/>
                <a:gd name="T77" fmla="*/ 110 h 324"/>
                <a:gd name="T78" fmla="*/ 152 w 324"/>
                <a:gd name="T79" fmla="*/ 124 h 324"/>
                <a:gd name="T80" fmla="*/ 142 w 324"/>
                <a:gd name="T81" fmla="*/ 130 h 324"/>
                <a:gd name="T82" fmla="*/ 48 w 324"/>
                <a:gd name="T83" fmla="*/ 316 h 324"/>
                <a:gd name="T84" fmla="*/ 28 w 324"/>
                <a:gd name="T85" fmla="*/ 324 h 324"/>
                <a:gd name="T86" fmla="*/ 8 w 324"/>
                <a:gd name="T87" fmla="*/ 316 h 324"/>
                <a:gd name="T88" fmla="*/ 0 w 324"/>
                <a:gd name="T89" fmla="*/ 296 h 324"/>
                <a:gd name="T90" fmla="*/ 86 w 324"/>
                <a:gd name="T91" fmla="*/ 198 h 324"/>
                <a:gd name="T92" fmla="*/ 102 w 324"/>
                <a:gd name="T93" fmla="*/ 220 h 324"/>
                <a:gd name="T94" fmla="*/ 124 w 324"/>
                <a:gd name="T95" fmla="*/ 23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4" h="324">
                  <a:moveTo>
                    <a:pt x="202" y="0"/>
                  </a:moveTo>
                  <a:lnTo>
                    <a:pt x="202" y="0"/>
                  </a:lnTo>
                  <a:lnTo>
                    <a:pt x="190" y="0"/>
                  </a:lnTo>
                  <a:lnTo>
                    <a:pt x="178" y="2"/>
                  </a:lnTo>
                  <a:lnTo>
                    <a:pt x="156" y="8"/>
                  </a:lnTo>
                  <a:lnTo>
                    <a:pt x="134" y="20"/>
                  </a:lnTo>
                  <a:lnTo>
                    <a:pt x="118" y="34"/>
                  </a:lnTo>
                  <a:lnTo>
                    <a:pt x="102" y="52"/>
                  </a:lnTo>
                  <a:lnTo>
                    <a:pt x="90" y="74"/>
                  </a:lnTo>
                  <a:lnTo>
                    <a:pt x="84" y="96"/>
                  </a:lnTo>
                  <a:lnTo>
                    <a:pt x="82" y="108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32"/>
                  </a:lnTo>
                  <a:lnTo>
                    <a:pt x="84" y="146"/>
                  </a:lnTo>
                  <a:lnTo>
                    <a:pt x="90" y="168"/>
                  </a:lnTo>
                  <a:lnTo>
                    <a:pt x="102" y="188"/>
                  </a:lnTo>
                  <a:lnTo>
                    <a:pt x="118" y="206"/>
                  </a:lnTo>
                  <a:lnTo>
                    <a:pt x="134" y="222"/>
                  </a:lnTo>
                  <a:lnTo>
                    <a:pt x="156" y="232"/>
                  </a:lnTo>
                  <a:lnTo>
                    <a:pt x="178" y="240"/>
                  </a:lnTo>
                  <a:lnTo>
                    <a:pt x="190" y="242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16" y="242"/>
                  </a:lnTo>
                  <a:lnTo>
                    <a:pt x="228" y="240"/>
                  </a:lnTo>
                  <a:lnTo>
                    <a:pt x="250" y="232"/>
                  </a:lnTo>
                  <a:lnTo>
                    <a:pt x="270" y="222"/>
                  </a:lnTo>
                  <a:lnTo>
                    <a:pt x="288" y="206"/>
                  </a:lnTo>
                  <a:lnTo>
                    <a:pt x="304" y="188"/>
                  </a:lnTo>
                  <a:lnTo>
                    <a:pt x="314" y="168"/>
                  </a:lnTo>
                  <a:lnTo>
                    <a:pt x="322" y="146"/>
                  </a:lnTo>
                  <a:lnTo>
                    <a:pt x="324" y="132"/>
                  </a:lnTo>
                  <a:lnTo>
                    <a:pt x="324" y="120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22" y="96"/>
                  </a:lnTo>
                  <a:lnTo>
                    <a:pt x="314" y="74"/>
                  </a:lnTo>
                  <a:lnTo>
                    <a:pt x="304" y="52"/>
                  </a:lnTo>
                  <a:lnTo>
                    <a:pt x="288" y="34"/>
                  </a:lnTo>
                  <a:lnTo>
                    <a:pt x="270" y="20"/>
                  </a:lnTo>
                  <a:lnTo>
                    <a:pt x="250" y="8"/>
                  </a:lnTo>
                  <a:lnTo>
                    <a:pt x="228" y="2"/>
                  </a:lnTo>
                  <a:lnTo>
                    <a:pt x="216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202" y="212"/>
                  </a:moveTo>
                  <a:lnTo>
                    <a:pt x="202" y="212"/>
                  </a:lnTo>
                  <a:lnTo>
                    <a:pt x="184" y="210"/>
                  </a:lnTo>
                  <a:lnTo>
                    <a:pt x="168" y="204"/>
                  </a:lnTo>
                  <a:lnTo>
                    <a:pt x="152" y="196"/>
                  </a:lnTo>
                  <a:lnTo>
                    <a:pt x="138" y="184"/>
                  </a:lnTo>
                  <a:lnTo>
                    <a:pt x="128" y="172"/>
                  </a:lnTo>
                  <a:lnTo>
                    <a:pt x="118" y="156"/>
                  </a:lnTo>
                  <a:lnTo>
                    <a:pt x="114" y="138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4" y="102"/>
                  </a:lnTo>
                  <a:lnTo>
                    <a:pt x="118" y="86"/>
                  </a:lnTo>
                  <a:lnTo>
                    <a:pt x="128" y="70"/>
                  </a:lnTo>
                  <a:lnTo>
                    <a:pt x="138" y="56"/>
                  </a:lnTo>
                  <a:lnTo>
                    <a:pt x="152" y="46"/>
                  </a:lnTo>
                  <a:lnTo>
                    <a:pt x="168" y="36"/>
                  </a:lnTo>
                  <a:lnTo>
                    <a:pt x="184" y="32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22" y="32"/>
                  </a:lnTo>
                  <a:lnTo>
                    <a:pt x="238" y="36"/>
                  </a:lnTo>
                  <a:lnTo>
                    <a:pt x="254" y="46"/>
                  </a:lnTo>
                  <a:lnTo>
                    <a:pt x="268" y="56"/>
                  </a:lnTo>
                  <a:lnTo>
                    <a:pt x="278" y="70"/>
                  </a:lnTo>
                  <a:lnTo>
                    <a:pt x="286" y="86"/>
                  </a:lnTo>
                  <a:lnTo>
                    <a:pt x="292" y="102"/>
                  </a:lnTo>
                  <a:lnTo>
                    <a:pt x="294" y="120"/>
                  </a:lnTo>
                  <a:lnTo>
                    <a:pt x="294" y="120"/>
                  </a:lnTo>
                  <a:lnTo>
                    <a:pt x="292" y="138"/>
                  </a:lnTo>
                  <a:lnTo>
                    <a:pt x="286" y="156"/>
                  </a:lnTo>
                  <a:lnTo>
                    <a:pt x="278" y="172"/>
                  </a:lnTo>
                  <a:lnTo>
                    <a:pt x="268" y="184"/>
                  </a:lnTo>
                  <a:lnTo>
                    <a:pt x="254" y="196"/>
                  </a:lnTo>
                  <a:lnTo>
                    <a:pt x="238" y="204"/>
                  </a:lnTo>
                  <a:lnTo>
                    <a:pt x="222" y="210"/>
                  </a:lnTo>
                  <a:lnTo>
                    <a:pt x="202" y="212"/>
                  </a:lnTo>
                  <a:lnTo>
                    <a:pt x="202" y="212"/>
                  </a:lnTo>
                  <a:close/>
                  <a:moveTo>
                    <a:pt x="142" y="130"/>
                  </a:moveTo>
                  <a:lnTo>
                    <a:pt x="142" y="130"/>
                  </a:lnTo>
                  <a:lnTo>
                    <a:pt x="138" y="130"/>
                  </a:lnTo>
                  <a:lnTo>
                    <a:pt x="136" y="128"/>
                  </a:lnTo>
                  <a:lnTo>
                    <a:pt x="134" y="124"/>
                  </a:lnTo>
                  <a:lnTo>
                    <a:pt x="132" y="120"/>
                  </a:lnTo>
                  <a:lnTo>
                    <a:pt x="132" y="120"/>
                  </a:lnTo>
                  <a:lnTo>
                    <a:pt x="134" y="106"/>
                  </a:lnTo>
                  <a:lnTo>
                    <a:pt x="138" y="94"/>
                  </a:lnTo>
                  <a:lnTo>
                    <a:pt x="144" y="82"/>
                  </a:lnTo>
                  <a:lnTo>
                    <a:pt x="154" y="72"/>
                  </a:lnTo>
                  <a:lnTo>
                    <a:pt x="164" y="62"/>
                  </a:lnTo>
                  <a:lnTo>
                    <a:pt x="176" y="56"/>
                  </a:lnTo>
                  <a:lnTo>
                    <a:pt x="188" y="52"/>
                  </a:lnTo>
                  <a:lnTo>
                    <a:pt x="202" y="50"/>
                  </a:lnTo>
                  <a:lnTo>
                    <a:pt x="202" y="50"/>
                  </a:lnTo>
                  <a:lnTo>
                    <a:pt x="206" y="52"/>
                  </a:lnTo>
                  <a:lnTo>
                    <a:pt x="210" y="54"/>
                  </a:lnTo>
                  <a:lnTo>
                    <a:pt x="212" y="56"/>
                  </a:lnTo>
                  <a:lnTo>
                    <a:pt x="212" y="60"/>
                  </a:lnTo>
                  <a:lnTo>
                    <a:pt x="212" y="60"/>
                  </a:lnTo>
                  <a:lnTo>
                    <a:pt x="212" y="64"/>
                  </a:lnTo>
                  <a:lnTo>
                    <a:pt x="210" y="68"/>
                  </a:lnTo>
                  <a:lnTo>
                    <a:pt x="206" y="70"/>
                  </a:lnTo>
                  <a:lnTo>
                    <a:pt x="202" y="70"/>
                  </a:lnTo>
                  <a:lnTo>
                    <a:pt x="202" y="70"/>
                  </a:lnTo>
                  <a:lnTo>
                    <a:pt x="192" y="72"/>
                  </a:lnTo>
                  <a:lnTo>
                    <a:pt x="184" y="74"/>
                  </a:lnTo>
                  <a:lnTo>
                    <a:pt x="174" y="80"/>
                  </a:lnTo>
                  <a:lnTo>
                    <a:pt x="168" y="86"/>
                  </a:lnTo>
                  <a:lnTo>
                    <a:pt x="162" y="92"/>
                  </a:lnTo>
                  <a:lnTo>
                    <a:pt x="156" y="102"/>
                  </a:lnTo>
                  <a:lnTo>
                    <a:pt x="154" y="110"/>
                  </a:lnTo>
                  <a:lnTo>
                    <a:pt x="152" y="120"/>
                  </a:lnTo>
                  <a:lnTo>
                    <a:pt x="152" y="120"/>
                  </a:lnTo>
                  <a:lnTo>
                    <a:pt x="152" y="124"/>
                  </a:lnTo>
                  <a:lnTo>
                    <a:pt x="150" y="128"/>
                  </a:lnTo>
                  <a:lnTo>
                    <a:pt x="146" y="130"/>
                  </a:lnTo>
                  <a:lnTo>
                    <a:pt x="142" y="130"/>
                  </a:lnTo>
                  <a:lnTo>
                    <a:pt x="142" y="130"/>
                  </a:lnTo>
                  <a:close/>
                  <a:moveTo>
                    <a:pt x="124" y="238"/>
                  </a:moveTo>
                  <a:lnTo>
                    <a:pt x="48" y="316"/>
                  </a:lnTo>
                  <a:lnTo>
                    <a:pt x="48" y="316"/>
                  </a:lnTo>
                  <a:lnTo>
                    <a:pt x="38" y="322"/>
                  </a:lnTo>
                  <a:lnTo>
                    <a:pt x="28" y="324"/>
                  </a:lnTo>
                  <a:lnTo>
                    <a:pt x="28" y="324"/>
                  </a:lnTo>
                  <a:lnTo>
                    <a:pt x="18" y="322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2" y="306"/>
                  </a:lnTo>
                  <a:lnTo>
                    <a:pt x="0" y="296"/>
                  </a:lnTo>
                  <a:lnTo>
                    <a:pt x="2" y="286"/>
                  </a:lnTo>
                  <a:lnTo>
                    <a:pt x="8" y="276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94" y="210"/>
                  </a:lnTo>
                  <a:lnTo>
                    <a:pt x="102" y="220"/>
                  </a:lnTo>
                  <a:lnTo>
                    <a:pt x="114" y="230"/>
                  </a:lnTo>
                  <a:lnTo>
                    <a:pt x="124" y="238"/>
                  </a:lnTo>
                  <a:lnTo>
                    <a:pt x="124" y="2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9412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8824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28237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37649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47061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56473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65886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5298" algn="l" defTabSz="1018824" rtl="0" eaLnBrk="1" latinLnBrk="0" hangingPunct="1"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0978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jeu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(1/2)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5BE650-77B7-443D-9D97-6FE42F00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35555" r="7037" b="6666"/>
          <a:stretch/>
        </p:blipFill>
        <p:spPr>
          <a:xfrm>
            <a:off x="2284412" y="1828800"/>
            <a:ext cx="746760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B3E3DD-7B37-4DED-BA46-C0E7C7C2818B}"/>
              </a:ext>
            </a:extLst>
          </p:cNvPr>
          <p:cNvSpPr txBox="1"/>
          <p:nvPr/>
        </p:nvSpPr>
        <p:spPr>
          <a:xfrm>
            <a:off x="4738052" y="5791200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Extrait</a:t>
            </a:r>
            <a:r>
              <a:rPr lang="en-US" b="1" dirty="0"/>
              <a:t> du </a:t>
            </a:r>
            <a:r>
              <a:rPr lang="en-US" b="1" dirty="0" err="1"/>
              <a:t>jeu</a:t>
            </a:r>
            <a:r>
              <a:rPr lang="en-US" b="1" dirty="0"/>
              <a:t> de </a:t>
            </a:r>
            <a:r>
              <a:rPr lang="en-US" b="1" dirty="0" err="1"/>
              <a:t>données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94582-1A35-49DA-8168-7FB12E05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212" y="215900"/>
            <a:ext cx="1371600" cy="15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jeu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(2/2)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1F66FD-4DDF-48A9-A0CE-51978DB0347E}"/>
              </a:ext>
            </a:extLst>
          </p:cNvPr>
          <p:cNvGrpSpPr/>
          <p:nvPr/>
        </p:nvGrpSpPr>
        <p:grpSpPr>
          <a:xfrm>
            <a:off x="6567636" y="3609092"/>
            <a:ext cx="1584176" cy="1584176"/>
            <a:chOff x="8516023" y="3536145"/>
            <a:chExt cx="1584176" cy="1584176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3F0E37DC-9C91-4FA0-B6F0-5FE08E051605}"/>
                </a:ext>
              </a:extLst>
            </p:cNvPr>
            <p:cNvSpPr/>
            <p:nvPr/>
          </p:nvSpPr>
          <p:spPr bwMode="ltGray">
            <a:xfrm rot="5400000">
              <a:off x="8516023" y="3536145"/>
              <a:ext cx="1584176" cy="1584176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9191FEE-301F-4AA2-A44E-1BA07B18B62F}"/>
                </a:ext>
              </a:extLst>
            </p:cNvPr>
            <p:cNvSpPr/>
            <p:nvPr/>
          </p:nvSpPr>
          <p:spPr bwMode="ltGray">
            <a:xfrm>
              <a:off x="9785069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9A215E-50C1-4618-B52B-2F6123CD9239}"/>
                </a:ext>
              </a:extLst>
            </p:cNvPr>
            <p:cNvSpPr txBox="1"/>
            <p:nvPr/>
          </p:nvSpPr>
          <p:spPr>
            <a:xfrm>
              <a:off x="8731076" y="3946351"/>
              <a:ext cx="1240238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Données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estimées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de 2020 à 2100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AA8F1-CF7B-4BFC-9CE2-235CCD3BEF20}"/>
              </a:ext>
            </a:extLst>
          </p:cNvPr>
          <p:cNvGrpSpPr/>
          <p:nvPr/>
        </p:nvGrpSpPr>
        <p:grpSpPr>
          <a:xfrm>
            <a:off x="4704001" y="3609092"/>
            <a:ext cx="1584176" cy="1584176"/>
            <a:chOff x="6652388" y="3536145"/>
            <a:chExt cx="1584176" cy="1584176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1AA1477E-8C07-4FB3-B0D9-FB95692C2AAA}"/>
                </a:ext>
              </a:extLst>
            </p:cNvPr>
            <p:cNvSpPr/>
            <p:nvPr/>
          </p:nvSpPr>
          <p:spPr bwMode="ltGray">
            <a:xfrm rot="5400000">
              <a:off x="6652388" y="3536145"/>
              <a:ext cx="1584176" cy="1584176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1403A4-EE03-4455-9F23-1BDB807D0ED5}"/>
                </a:ext>
              </a:extLst>
            </p:cNvPr>
            <p:cNvSpPr/>
            <p:nvPr/>
          </p:nvSpPr>
          <p:spPr bwMode="ltGray">
            <a:xfrm>
              <a:off x="792157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74BD1B-336F-4F64-A478-599B4A53B641}"/>
                </a:ext>
              </a:extLst>
            </p:cNvPr>
            <p:cNvSpPr txBox="1"/>
            <p:nvPr/>
          </p:nvSpPr>
          <p:spPr>
            <a:xfrm>
              <a:off x="6858868" y="3946351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242 pays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0D1BE3-B0FB-44DA-8542-ABA31C3D8A15}"/>
              </a:ext>
            </a:extLst>
          </p:cNvPr>
          <p:cNvGrpSpPr/>
          <p:nvPr/>
        </p:nvGrpSpPr>
        <p:grpSpPr>
          <a:xfrm>
            <a:off x="2857784" y="3609092"/>
            <a:ext cx="1584176" cy="1584176"/>
            <a:chOff x="4806171" y="3536145"/>
            <a:chExt cx="1584176" cy="1584176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FD1AC0CB-DB1F-45AC-9116-FA7ADACE4334}"/>
                </a:ext>
              </a:extLst>
            </p:cNvPr>
            <p:cNvSpPr/>
            <p:nvPr/>
          </p:nvSpPr>
          <p:spPr bwMode="ltGray">
            <a:xfrm rot="5400000">
              <a:off x="4806171" y="3536145"/>
              <a:ext cx="1584176" cy="1584176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B161B7-0831-4A7E-92BF-7DEDD173726D}"/>
                </a:ext>
              </a:extLst>
            </p:cNvPr>
            <p:cNvSpPr/>
            <p:nvPr/>
          </p:nvSpPr>
          <p:spPr bwMode="ltGray">
            <a:xfrm>
              <a:off x="6066780" y="4822021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F43FAA-29B8-4E69-9EF2-6DADA86513E1}"/>
                </a:ext>
              </a:extLst>
            </p:cNvPr>
            <p:cNvSpPr txBox="1"/>
            <p:nvPr/>
          </p:nvSpPr>
          <p:spPr>
            <a:xfrm>
              <a:off x="5012787" y="3946351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3665 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indicateurs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par pays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59CF0F0-710F-4025-9C04-EDE8B94B01BA}"/>
              </a:ext>
            </a:extLst>
          </p:cNvPr>
          <p:cNvGrpSpPr/>
          <p:nvPr/>
        </p:nvGrpSpPr>
        <p:grpSpPr>
          <a:xfrm>
            <a:off x="6567636" y="1876085"/>
            <a:ext cx="1584176" cy="1584176"/>
            <a:chOff x="8516023" y="1803138"/>
            <a:chExt cx="1584176" cy="1584176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8293F284-0A1F-45A6-9043-FCF4B8487F1B}"/>
                </a:ext>
              </a:extLst>
            </p:cNvPr>
            <p:cNvSpPr/>
            <p:nvPr/>
          </p:nvSpPr>
          <p:spPr bwMode="ltGray">
            <a:xfrm rot="5400000">
              <a:off x="8516023" y="1803138"/>
              <a:ext cx="1584176" cy="1584176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F4CDB34-EB96-4932-98F3-B0E9D4185DF3}"/>
                </a:ext>
              </a:extLst>
            </p:cNvPr>
            <p:cNvSpPr/>
            <p:nvPr/>
          </p:nvSpPr>
          <p:spPr bwMode="ltGray">
            <a:xfrm>
              <a:off x="9785069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D2F2BC-C091-4980-876C-346814A878BE}"/>
                </a:ext>
              </a:extLst>
            </p:cNvPr>
            <p:cNvSpPr txBox="1"/>
            <p:nvPr/>
          </p:nvSpPr>
          <p:spPr>
            <a:xfrm>
              <a:off x="8731077" y="2218159"/>
              <a:ext cx="1109610" cy="7703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Données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récupérées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 de 1970 à 2015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7A734F-D3DC-462D-94DC-E5B39CDB1665}"/>
              </a:ext>
            </a:extLst>
          </p:cNvPr>
          <p:cNvGrpSpPr/>
          <p:nvPr/>
        </p:nvGrpSpPr>
        <p:grpSpPr>
          <a:xfrm>
            <a:off x="4704001" y="1876085"/>
            <a:ext cx="1584176" cy="1584176"/>
            <a:chOff x="6652388" y="1803138"/>
            <a:chExt cx="1584176" cy="1584176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ED1A8E56-FF59-46E5-BFCE-80C907B85F84}"/>
                </a:ext>
              </a:extLst>
            </p:cNvPr>
            <p:cNvSpPr/>
            <p:nvPr/>
          </p:nvSpPr>
          <p:spPr bwMode="ltGray">
            <a:xfrm rot="5400000">
              <a:off x="6652388" y="1803138"/>
              <a:ext cx="1584176" cy="1584176"/>
            </a:xfrm>
            <a:prstGeom prst="teardrop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009382-C7C6-4093-8A59-25979A30A4A7}"/>
                </a:ext>
              </a:extLst>
            </p:cNvPr>
            <p:cNvSpPr/>
            <p:nvPr/>
          </p:nvSpPr>
          <p:spPr bwMode="ltGray">
            <a:xfrm>
              <a:off x="792157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C74BC3-EE95-41CB-BA10-CF508BD99D4F}"/>
                </a:ext>
              </a:extLst>
            </p:cNvPr>
            <p:cNvSpPr txBox="1"/>
            <p:nvPr/>
          </p:nvSpPr>
          <p:spPr>
            <a:xfrm>
              <a:off x="6858868" y="2218159"/>
              <a:ext cx="1198009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70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colonnes</a:t>
              </a:r>
              <a:endParaRPr lang="en-GB" sz="1400" b="1" i="1" dirty="0">
                <a:solidFill>
                  <a:schemeClr val="bg2"/>
                </a:solidFill>
                <a:latin typeface="Euphemia" panose="020B05030401020201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B3C6FE-FAB6-4E50-A5CF-B570E66CB978}"/>
              </a:ext>
            </a:extLst>
          </p:cNvPr>
          <p:cNvGrpSpPr/>
          <p:nvPr/>
        </p:nvGrpSpPr>
        <p:grpSpPr>
          <a:xfrm>
            <a:off x="2857784" y="1876085"/>
            <a:ext cx="1584176" cy="1584176"/>
            <a:chOff x="4806171" y="1803138"/>
            <a:chExt cx="1584176" cy="1584176"/>
          </a:xfrm>
        </p:grpSpPr>
        <p:sp>
          <p:nvSpPr>
            <p:cNvPr id="41" name="Teardrop 40">
              <a:extLst>
                <a:ext uri="{FF2B5EF4-FFF2-40B4-BE49-F238E27FC236}">
                  <a16:creationId xmlns:a16="http://schemas.microsoft.com/office/drawing/2014/main" id="{37BF5897-9435-4963-B08E-65C937F3155F}"/>
                </a:ext>
              </a:extLst>
            </p:cNvPr>
            <p:cNvSpPr/>
            <p:nvPr/>
          </p:nvSpPr>
          <p:spPr bwMode="ltGray">
            <a:xfrm rot="5400000">
              <a:off x="4806171" y="1803138"/>
              <a:ext cx="1584176" cy="1584176"/>
            </a:xfrm>
            <a:prstGeom prst="teardrop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0960F0-3F55-45B8-81AA-E3AB5E00DE76}"/>
                </a:ext>
              </a:extLst>
            </p:cNvPr>
            <p:cNvSpPr/>
            <p:nvPr/>
          </p:nvSpPr>
          <p:spPr bwMode="ltGray">
            <a:xfrm>
              <a:off x="6066780" y="3080305"/>
              <a:ext cx="216024" cy="216024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9EE6904-995F-400B-BEFB-555E3587E6C1}"/>
                </a:ext>
              </a:extLst>
            </p:cNvPr>
            <p:cNvSpPr txBox="1"/>
            <p:nvPr/>
          </p:nvSpPr>
          <p:spPr>
            <a:xfrm>
              <a:off x="5012787" y="2218159"/>
              <a:ext cx="1377560" cy="7703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886 930 </a:t>
              </a:r>
              <a:r>
                <a:rPr lang="en-GB" sz="1400" b="1" i="1" dirty="0" err="1">
                  <a:solidFill>
                    <a:schemeClr val="bg2"/>
                  </a:solidFill>
                  <a:latin typeface="Euphemia" panose="020B0503040102020104" pitchFamily="34" charset="0"/>
                </a:rPr>
                <a:t>lignes</a:t>
              </a:r>
              <a:r>
                <a:rPr lang="en-GB" sz="1400" b="1" i="1" dirty="0">
                  <a:solidFill>
                    <a:schemeClr val="bg2"/>
                  </a:solidFill>
                  <a:latin typeface="Euphemia" panose="020B0503040102020104" pitchFamily="34" charset="0"/>
                </a:rPr>
                <a:t>*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7757CC-E837-471C-B741-06BDFE3D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12" y="215900"/>
            <a:ext cx="1371600" cy="155018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0B0DB95-1865-4271-B473-837203AD06B3}"/>
              </a:ext>
            </a:extLst>
          </p:cNvPr>
          <p:cNvSpPr txBox="1"/>
          <p:nvPr/>
        </p:nvSpPr>
        <p:spPr>
          <a:xfrm>
            <a:off x="4093945" y="5418808"/>
            <a:ext cx="38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Indicateurs</a:t>
            </a:r>
            <a:r>
              <a:rPr lang="en-US" b="1" dirty="0"/>
              <a:t> </a:t>
            </a:r>
            <a:r>
              <a:rPr lang="en-US" b="1" dirty="0" err="1"/>
              <a:t>clés</a:t>
            </a:r>
            <a:r>
              <a:rPr lang="en-US" b="1" dirty="0"/>
              <a:t> du </a:t>
            </a:r>
            <a:r>
              <a:rPr lang="en-US" b="1" dirty="0" err="1"/>
              <a:t>jeu</a:t>
            </a:r>
            <a:r>
              <a:rPr lang="en-US" b="1" dirty="0"/>
              <a:t> de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33722-3826-4193-BC75-070B89152BB5}"/>
              </a:ext>
            </a:extLst>
          </p:cNvPr>
          <p:cNvSpPr txBox="1"/>
          <p:nvPr/>
        </p:nvSpPr>
        <p:spPr>
          <a:xfrm>
            <a:off x="1217612" y="6611779"/>
            <a:ext cx="1066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* Le nombre de ligne étant important au regard de la mémoire affectée à la Virtual Machine Ubuntu, le fichier a été lu de manière itérative (</a:t>
            </a:r>
            <a:r>
              <a:rPr lang="fr-FR" sz="1000" dirty="0" err="1"/>
              <a:t>chunk</a:t>
            </a:r>
            <a:r>
              <a:rPr lang="fr-FR" sz="1000" dirty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08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jeu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D3BB7-9B11-47C0-B419-FDF40B94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273" y="2408396"/>
            <a:ext cx="3901539" cy="31089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A45B5AD-8707-4175-93AF-C3841728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53" y="2531641"/>
            <a:ext cx="4390476" cy="310476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8E9D57B-CA0A-4B50-AB27-009D138670BB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 la </a:t>
            </a:r>
            <a:r>
              <a:rPr lang="en-US" dirty="0" err="1"/>
              <a:t>complétude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6D90B8-BD7E-4E58-A1DD-6688E5814CE5}"/>
              </a:ext>
            </a:extLst>
          </p:cNvPr>
          <p:cNvCxnSpPr/>
          <p:nvPr/>
        </p:nvCxnSpPr>
        <p:spPr>
          <a:xfrm>
            <a:off x="6627812" y="1989301"/>
            <a:ext cx="0" cy="380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DEE301A-9173-49A2-AA9D-58067D7D1BCC}"/>
              </a:ext>
            </a:extLst>
          </p:cNvPr>
          <p:cNvSpPr txBox="1"/>
          <p:nvPr/>
        </p:nvSpPr>
        <p:spPr>
          <a:xfrm>
            <a:off x="3503615" y="18404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colonne</a:t>
            </a:r>
            <a:endParaRPr 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7E464D-53D1-4017-9027-2DD725D36ABC}"/>
              </a:ext>
            </a:extLst>
          </p:cNvPr>
          <p:cNvSpPr txBox="1"/>
          <p:nvPr/>
        </p:nvSpPr>
        <p:spPr>
          <a:xfrm>
            <a:off x="8151815" y="19166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ligne</a:t>
            </a:r>
            <a:endParaRPr lang="en-US" b="1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107D2AB-D400-4C3A-AB20-048070E86D2E}"/>
              </a:ext>
            </a:extLst>
          </p:cNvPr>
          <p:cNvSpPr/>
          <p:nvPr/>
        </p:nvSpPr>
        <p:spPr>
          <a:xfrm flipV="1">
            <a:off x="2360611" y="5593556"/>
            <a:ext cx="832104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E576DC-2C59-4DD2-AA59-61BC11DDC581}"/>
              </a:ext>
            </a:extLst>
          </p:cNvPr>
          <p:cNvSpPr txBox="1"/>
          <p:nvPr/>
        </p:nvSpPr>
        <p:spPr>
          <a:xfrm>
            <a:off x="2374263" y="5867400"/>
            <a:ext cx="8549739" cy="830997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En</a:t>
            </a:r>
            <a:r>
              <a:rPr lang="en-US" sz="1200" dirty="0"/>
              <a:t>  </a:t>
            </a:r>
            <a:r>
              <a:rPr lang="en-US" sz="1200" dirty="0" err="1"/>
              <a:t>moyenne</a:t>
            </a:r>
            <a:r>
              <a:rPr lang="en-US" sz="1200" dirty="0"/>
              <a:t>,: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809 926 </a:t>
            </a:r>
            <a:r>
              <a:rPr lang="en-US" sz="1200" dirty="0" err="1"/>
              <a:t>informations</a:t>
            </a:r>
            <a:r>
              <a:rPr lang="en-US" sz="1200" dirty="0"/>
              <a:t> sur 886 930 </a:t>
            </a:r>
            <a:r>
              <a:rPr lang="en-US" sz="1200" dirty="0" err="1"/>
              <a:t>lignes</a:t>
            </a:r>
            <a:r>
              <a:rPr lang="en-US" sz="1200" dirty="0"/>
              <a:t> par </a:t>
            </a:r>
            <a:r>
              <a:rPr lang="en-US" sz="1200" dirty="0" err="1"/>
              <a:t>colonne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r>
              <a:rPr lang="en-US" sz="12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60 </a:t>
            </a:r>
            <a:r>
              <a:rPr lang="en-US" sz="1200" dirty="0" err="1"/>
              <a:t>informations</a:t>
            </a:r>
            <a:r>
              <a:rPr lang="en-US" sz="1200" dirty="0"/>
              <a:t> sur 66 par </a:t>
            </a:r>
            <a:r>
              <a:rPr lang="en-US" sz="1200" dirty="0" err="1"/>
              <a:t>ligne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endParaRPr lang="en-US" sz="1200" dirty="0"/>
          </a:p>
          <a:p>
            <a:r>
              <a:rPr lang="en-US" sz="1200" dirty="0"/>
              <a:t>Il </a:t>
            </a:r>
            <a:r>
              <a:rPr lang="en-US" sz="1200" dirty="0" err="1"/>
              <a:t>est</a:t>
            </a:r>
            <a:r>
              <a:rPr lang="en-US" sz="1200" dirty="0"/>
              <a:t> necessaire de </a:t>
            </a:r>
            <a:r>
              <a:rPr lang="en-US" sz="1200" dirty="0" err="1"/>
              <a:t>supprimer</a:t>
            </a:r>
            <a:r>
              <a:rPr lang="en-US" sz="1200" dirty="0"/>
              <a:t> les </a:t>
            </a:r>
            <a:r>
              <a:rPr lang="en-US" sz="1200" dirty="0" err="1"/>
              <a:t>lignes</a:t>
            </a:r>
            <a:r>
              <a:rPr lang="en-US" sz="1200" dirty="0"/>
              <a:t> et les </a:t>
            </a:r>
            <a:r>
              <a:rPr lang="en-US" sz="1200" dirty="0" err="1"/>
              <a:t>colonnes</a:t>
            </a:r>
            <a:r>
              <a:rPr lang="en-US" sz="1200" dirty="0"/>
              <a:t> </a:t>
            </a:r>
            <a:r>
              <a:rPr lang="en-US" sz="1200" dirty="0" err="1"/>
              <a:t>comprenant</a:t>
            </a:r>
            <a:r>
              <a:rPr lang="en-US" sz="1200" dirty="0"/>
              <a:t> le plus de </a:t>
            </a:r>
            <a:r>
              <a:rPr lang="en-US" sz="1200" dirty="0" err="1"/>
              <a:t>données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endParaRPr lang="en-US" sz="12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BB7249C-F7CE-4106-B69F-E4F4EAE9C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12" y="215900"/>
            <a:ext cx="1371600" cy="15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sp>
        <p:nvSpPr>
          <p:cNvPr id="12" name="AutoShape 90">
            <a:extLst>
              <a:ext uri="{FF2B5EF4-FFF2-40B4-BE49-F238E27FC236}">
                <a16:creationId xmlns:a16="http://schemas.microsoft.com/office/drawing/2014/main" id="{9AAEAD28-ECC3-49F3-A30E-2347C8F7A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397" y="2185568"/>
            <a:ext cx="73710" cy="89934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" name="Freeform 152">
            <a:extLst>
              <a:ext uri="{FF2B5EF4-FFF2-40B4-BE49-F238E27FC236}">
                <a16:creationId xmlns:a16="http://schemas.microsoft.com/office/drawing/2014/main" id="{20BF3AE6-A274-411C-B8E9-0811E6E2430F}"/>
              </a:ext>
            </a:extLst>
          </p:cNvPr>
          <p:cNvSpPr>
            <a:spLocks/>
          </p:cNvSpPr>
          <p:nvPr/>
        </p:nvSpPr>
        <p:spPr bwMode="auto">
          <a:xfrm>
            <a:off x="7607857" y="2191485"/>
            <a:ext cx="202107" cy="887510"/>
          </a:xfrm>
          <a:custGeom>
            <a:avLst/>
            <a:gdLst>
              <a:gd name="T0" fmla="*/ 0 w 241"/>
              <a:gd name="T1" fmla="*/ 4 h 1705"/>
              <a:gd name="T2" fmla="*/ 0 w 241"/>
              <a:gd name="T3" fmla="*/ 59 h 1705"/>
              <a:gd name="T4" fmla="*/ 59 w 241"/>
              <a:gd name="T5" fmla="*/ 64 h 1705"/>
              <a:gd name="T6" fmla="*/ 59 w 241"/>
              <a:gd name="T7" fmla="*/ 0 h 1705"/>
              <a:gd name="T8" fmla="*/ 0 w 241"/>
              <a:gd name="T9" fmla="*/ 4 h 17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1705"/>
              <a:gd name="T17" fmla="*/ 241 w 241"/>
              <a:gd name="T18" fmla="*/ 1705 h 17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1705">
                <a:moveTo>
                  <a:pt x="0" y="120"/>
                </a:moveTo>
                <a:lnTo>
                  <a:pt x="0" y="1576"/>
                </a:lnTo>
                <a:lnTo>
                  <a:pt x="240" y="1704"/>
                </a:lnTo>
                <a:lnTo>
                  <a:pt x="240" y="0"/>
                </a:lnTo>
                <a:lnTo>
                  <a:pt x="0" y="120"/>
                </a:lnTo>
                <a:close/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Freeform 153">
            <a:extLst>
              <a:ext uri="{FF2B5EF4-FFF2-40B4-BE49-F238E27FC236}">
                <a16:creationId xmlns:a16="http://schemas.microsoft.com/office/drawing/2014/main" id="{DD36C43F-0E42-42A3-A100-C40BACCD84A8}"/>
              </a:ext>
            </a:extLst>
          </p:cNvPr>
          <p:cNvSpPr>
            <a:spLocks/>
          </p:cNvSpPr>
          <p:nvPr/>
        </p:nvSpPr>
        <p:spPr bwMode="auto">
          <a:xfrm>
            <a:off x="7607857" y="2212786"/>
            <a:ext cx="202107" cy="62717"/>
          </a:xfrm>
          <a:custGeom>
            <a:avLst/>
            <a:gdLst>
              <a:gd name="T0" fmla="*/ 0 w 241"/>
              <a:gd name="T1" fmla="*/ 4 h 121"/>
              <a:gd name="T2" fmla="*/ 59 w 241"/>
              <a:gd name="T3" fmla="*/ 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12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Freeform 154">
            <a:extLst>
              <a:ext uri="{FF2B5EF4-FFF2-40B4-BE49-F238E27FC236}">
                <a16:creationId xmlns:a16="http://schemas.microsoft.com/office/drawing/2014/main" id="{C2271898-B09D-4745-AC3D-42C6DA32CB6B}"/>
              </a:ext>
            </a:extLst>
          </p:cNvPr>
          <p:cNvSpPr>
            <a:spLocks/>
          </p:cNvSpPr>
          <p:nvPr/>
        </p:nvSpPr>
        <p:spPr bwMode="auto">
          <a:xfrm>
            <a:off x="7607857" y="2237636"/>
            <a:ext cx="194974" cy="57984"/>
          </a:xfrm>
          <a:custGeom>
            <a:avLst/>
            <a:gdLst>
              <a:gd name="T0" fmla="*/ 0 w 233"/>
              <a:gd name="T1" fmla="*/ 4 h 113"/>
              <a:gd name="T2" fmla="*/ 57 w 233"/>
              <a:gd name="T3" fmla="*/ 0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11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Freeform 155">
            <a:extLst>
              <a:ext uri="{FF2B5EF4-FFF2-40B4-BE49-F238E27FC236}">
                <a16:creationId xmlns:a16="http://schemas.microsoft.com/office/drawing/2014/main" id="{2CFE3AE8-8D3C-4380-BDD5-0E240E2E8EA2}"/>
              </a:ext>
            </a:extLst>
          </p:cNvPr>
          <p:cNvSpPr>
            <a:spLocks/>
          </p:cNvSpPr>
          <p:nvPr/>
        </p:nvSpPr>
        <p:spPr bwMode="auto">
          <a:xfrm>
            <a:off x="7607857" y="2262486"/>
            <a:ext cx="194974" cy="54434"/>
          </a:xfrm>
          <a:custGeom>
            <a:avLst/>
            <a:gdLst>
              <a:gd name="T0" fmla="*/ 0 w 233"/>
              <a:gd name="T1" fmla="*/ 4 h 105"/>
              <a:gd name="T2" fmla="*/ 57 w 233"/>
              <a:gd name="T3" fmla="*/ 0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10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" name="Freeform 156">
            <a:extLst>
              <a:ext uri="{FF2B5EF4-FFF2-40B4-BE49-F238E27FC236}">
                <a16:creationId xmlns:a16="http://schemas.microsoft.com/office/drawing/2014/main" id="{CB703671-14AE-4403-9896-5F2D450923BE}"/>
              </a:ext>
            </a:extLst>
          </p:cNvPr>
          <p:cNvSpPr>
            <a:spLocks/>
          </p:cNvSpPr>
          <p:nvPr/>
        </p:nvSpPr>
        <p:spPr bwMode="auto">
          <a:xfrm>
            <a:off x="7607857" y="2287337"/>
            <a:ext cx="194974" cy="50884"/>
          </a:xfrm>
          <a:custGeom>
            <a:avLst/>
            <a:gdLst>
              <a:gd name="T0" fmla="*/ 0 w 233"/>
              <a:gd name="T1" fmla="*/ 4 h 97"/>
              <a:gd name="T2" fmla="*/ 57 w 233"/>
              <a:gd name="T3" fmla="*/ 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9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Freeform 157">
            <a:extLst>
              <a:ext uri="{FF2B5EF4-FFF2-40B4-BE49-F238E27FC236}">
                <a16:creationId xmlns:a16="http://schemas.microsoft.com/office/drawing/2014/main" id="{FD471849-0CDA-4057-BB72-1F7A9182A6C5}"/>
              </a:ext>
            </a:extLst>
          </p:cNvPr>
          <p:cNvSpPr>
            <a:spLocks/>
          </p:cNvSpPr>
          <p:nvPr/>
        </p:nvSpPr>
        <p:spPr bwMode="auto">
          <a:xfrm>
            <a:off x="7607857" y="2312187"/>
            <a:ext cx="194974" cy="47334"/>
          </a:xfrm>
          <a:custGeom>
            <a:avLst/>
            <a:gdLst>
              <a:gd name="T0" fmla="*/ 0 w 233"/>
              <a:gd name="T1" fmla="*/ 4 h 89"/>
              <a:gd name="T2" fmla="*/ 57 w 233"/>
              <a:gd name="T3" fmla="*/ 0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8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Freeform 158">
            <a:extLst>
              <a:ext uri="{FF2B5EF4-FFF2-40B4-BE49-F238E27FC236}">
                <a16:creationId xmlns:a16="http://schemas.microsoft.com/office/drawing/2014/main" id="{FDB2B644-C979-4375-B77E-2B9DBD1F387A}"/>
              </a:ext>
            </a:extLst>
          </p:cNvPr>
          <p:cNvSpPr>
            <a:spLocks/>
          </p:cNvSpPr>
          <p:nvPr/>
        </p:nvSpPr>
        <p:spPr bwMode="auto">
          <a:xfrm>
            <a:off x="7607857" y="2337037"/>
            <a:ext cx="202107" cy="42600"/>
          </a:xfrm>
          <a:custGeom>
            <a:avLst/>
            <a:gdLst>
              <a:gd name="T0" fmla="*/ 0 w 241"/>
              <a:gd name="T1" fmla="*/ 3 h 81"/>
              <a:gd name="T2" fmla="*/ 59 w 241"/>
              <a:gd name="T3" fmla="*/ 0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8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" name="Freeform 159">
            <a:extLst>
              <a:ext uri="{FF2B5EF4-FFF2-40B4-BE49-F238E27FC236}">
                <a16:creationId xmlns:a16="http://schemas.microsoft.com/office/drawing/2014/main" id="{91A26F2D-15CA-4A55-B72A-3FDD9FDCF0B8}"/>
              </a:ext>
            </a:extLst>
          </p:cNvPr>
          <p:cNvSpPr>
            <a:spLocks/>
          </p:cNvSpPr>
          <p:nvPr/>
        </p:nvSpPr>
        <p:spPr bwMode="auto">
          <a:xfrm>
            <a:off x="7607857" y="2363070"/>
            <a:ext cx="194974" cy="37867"/>
          </a:xfrm>
          <a:custGeom>
            <a:avLst/>
            <a:gdLst>
              <a:gd name="T0" fmla="*/ 0 w 233"/>
              <a:gd name="T1" fmla="*/ 3 h 73"/>
              <a:gd name="T2" fmla="*/ 57 w 233"/>
              <a:gd name="T3" fmla="*/ 0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7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" name="Freeform 160">
            <a:extLst>
              <a:ext uri="{FF2B5EF4-FFF2-40B4-BE49-F238E27FC236}">
                <a16:creationId xmlns:a16="http://schemas.microsoft.com/office/drawing/2014/main" id="{58006DE6-4CF4-4468-9A21-88CDF3322535}"/>
              </a:ext>
            </a:extLst>
          </p:cNvPr>
          <p:cNvSpPr>
            <a:spLocks/>
          </p:cNvSpPr>
          <p:nvPr/>
        </p:nvSpPr>
        <p:spPr bwMode="auto">
          <a:xfrm>
            <a:off x="7607857" y="2387921"/>
            <a:ext cx="194974" cy="33133"/>
          </a:xfrm>
          <a:custGeom>
            <a:avLst/>
            <a:gdLst>
              <a:gd name="T0" fmla="*/ 0 w 233"/>
              <a:gd name="T1" fmla="*/ 2 h 65"/>
              <a:gd name="T2" fmla="*/ 57 w 233"/>
              <a:gd name="T3" fmla="*/ 0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6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Freeform 161">
            <a:extLst>
              <a:ext uri="{FF2B5EF4-FFF2-40B4-BE49-F238E27FC236}">
                <a16:creationId xmlns:a16="http://schemas.microsoft.com/office/drawing/2014/main" id="{9F567293-553E-4525-95FE-A6E796CB9EA7}"/>
              </a:ext>
            </a:extLst>
          </p:cNvPr>
          <p:cNvSpPr>
            <a:spLocks/>
          </p:cNvSpPr>
          <p:nvPr/>
        </p:nvSpPr>
        <p:spPr bwMode="auto">
          <a:xfrm>
            <a:off x="7607857" y="2411588"/>
            <a:ext cx="194974" cy="30767"/>
          </a:xfrm>
          <a:custGeom>
            <a:avLst/>
            <a:gdLst>
              <a:gd name="T0" fmla="*/ 0 w 233"/>
              <a:gd name="T1" fmla="*/ 2 h 57"/>
              <a:gd name="T2" fmla="*/ 57 w 233"/>
              <a:gd name="T3" fmla="*/ 0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5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Freeform 162">
            <a:extLst>
              <a:ext uri="{FF2B5EF4-FFF2-40B4-BE49-F238E27FC236}">
                <a16:creationId xmlns:a16="http://schemas.microsoft.com/office/drawing/2014/main" id="{534C995E-BA11-41AA-AB75-FCF202BF7D11}"/>
              </a:ext>
            </a:extLst>
          </p:cNvPr>
          <p:cNvSpPr>
            <a:spLocks/>
          </p:cNvSpPr>
          <p:nvPr/>
        </p:nvSpPr>
        <p:spPr bwMode="auto">
          <a:xfrm>
            <a:off x="7607857" y="2437622"/>
            <a:ext cx="202107" cy="24850"/>
          </a:xfrm>
          <a:custGeom>
            <a:avLst/>
            <a:gdLst>
              <a:gd name="T0" fmla="*/ 0 w 241"/>
              <a:gd name="T1" fmla="*/ 2 h 49"/>
              <a:gd name="T2" fmla="*/ 59 w 241"/>
              <a:gd name="T3" fmla="*/ 0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48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Freeform 163">
            <a:extLst>
              <a:ext uri="{FF2B5EF4-FFF2-40B4-BE49-F238E27FC236}">
                <a16:creationId xmlns:a16="http://schemas.microsoft.com/office/drawing/2014/main" id="{A77585BC-0276-41BD-A771-9C1F36E7C75E}"/>
              </a:ext>
            </a:extLst>
          </p:cNvPr>
          <p:cNvSpPr>
            <a:spLocks/>
          </p:cNvSpPr>
          <p:nvPr/>
        </p:nvSpPr>
        <p:spPr bwMode="auto">
          <a:xfrm>
            <a:off x="7607857" y="2462472"/>
            <a:ext cx="202107" cy="21300"/>
          </a:xfrm>
          <a:custGeom>
            <a:avLst/>
            <a:gdLst>
              <a:gd name="T0" fmla="*/ 0 w 241"/>
              <a:gd name="T1" fmla="*/ 2 h 41"/>
              <a:gd name="T2" fmla="*/ 59 w 241"/>
              <a:gd name="T3" fmla="*/ 0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4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5" name="Freeform 164">
            <a:extLst>
              <a:ext uri="{FF2B5EF4-FFF2-40B4-BE49-F238E27FC236}">
                <a16:creationId xmlns:a16="http://schemas.microsoft.com/office/drawing/2014/main" id="{A6600BB1-6F84-4E5A-9690-A64AF78EE2CB}"/>
              </a:ext>
            </a:extLst>
          </p:cNvPr>
          <p:cNvSpPr>
            <a:spLocks/>
          </p:cNvSpPr>
          <p:nvPr/>
        </p:nvSpPr>
        <p:spPr bwMode="auto">
          <a:xfrm>
            <a:off x="7607857" y="2487322"/>
            <a:ext cx="202107" cy="16567"/>
          </a:xfrm>
          <a:custGeom>
            <a:avLst/>
            <a:gdLst>
              <a:gd name="T0" fmla="*/ 0 w 241"/>
              <a:gd name="T1" fmla="*/ 1 h 33"/>
              <a:gd name="T2" fmla="*/ 59 w 241"/>
              <a:gd name="T3" fmla="*/ 0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32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" name="Freeform 165">
            <a:extLst>
              <a:ext uri="{FF2B5EF4-FFF2-40B4-BE49-F238E27FC236}">
                <a16:creationId xmlns:a16="http://schemas.microsoft.com/office/drawing/2014/main" id="{1A2670BE-1157-42BB-A093-2795E7F0A40C}"/>
              </a:ext>
            </a:extLst>
          </p:cNvPr>
          <p:cNvSpPr>
            <a:spLocks/>
          </p:cNvSpPr>
          <p:nvPr/>
        </p:nvSpPr>
        <p:spPr bwMode="auto">
          <a:xfrm>
            <a:off x="7607857" y="2512173"/>
            <a:ext cx="194974" cy="14200"/>
          </a:xfrm>
          <a:custGeom>
            <a:avLst/>
            <a:gdLst>
              <a:gd name="T0" fmla="*/ 0 w 233"/>
              <a:gd name="T1" fmla="*/ 1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7" name="Freeform 166">
            <a:extLst>
              <a:ext uri="{FF2B5EF4-FFF2-40B4-BE49-F238E27FC236}">
                <a16:creationId xmlns:a16="http://schemas.microsoft.com/office/drawing/2014/main" id="{911F3F5B-527C-4343-81AC-1A0CD2F3090A}"/>
              </a:ext>
            </a:extLst>
          </p:cNvPr>
          <p:cNvSpPr>
            <a:spLocks/>
          </p:cNvSpPr>
          <p:nvPr/>
        </p:nvSpPr>
        <p:spPr bwMode="auto">
          <a:xfrm>
            <a:off x="7607857" y="2533472"/>
            <a:ext cx="194974" cy="16567"/>
          </a:xfrm>
          <a:custGeom>
            <a:avLst/>
            <a:gdLst>
              <a:gd name="T0" fmla="*/ 0 w 233"/>
              <a:gd name="T1" fmla="*/ 1 h 33"/>
              <a:gd name="T2" fmla="*/ 57 w 233"/>
              <a:gd name="T3" fmla="*/ 0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3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8" name="Freeform 167">
            <a:extLst>
              <a:ext uri="{FF2B5EF4-FFF2-40B4-BE49-F238E27FC236}">
                <a16:creationId xmlns:a16="http://schemas.microsoft.com/office/drawing/2014/main" id="{51216CCC-1C60-4DE5-B791-E1DFE2E0C7C9}"/>
              </a:ext>
            </a:extLst>
          </p:cNvPr>
          <p:cNvSpPr>
            <a:spLocks/>
          </p:cNvSpPr>
          <p:nvPr/>
        </p:nvSpPr>
        <p:spPr bwMode="auto">
          <a:xfrm>
            <a:off x="7607857" y="2558322"/>
            <a:ext cx="194974" cy="13017"/>
          </a:xfrm>
          <a:custGeom>
            <a:avLst/>
            <a:gdLst>
              <a:gd name="T0" fmla="*/ 0 w 233"/>
              <a:gd name="T1" fmla="*/ 1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9" name="Freeform 168">
            <a:extLst>
              <a:ext uri="{FF2B5EF4-FFF2-40B4-BE49-F238E27FC236}">
                <a16:creationId xmlns:a16="http://schemas.microsoft.com/office/drawing/2014/main" id="{C694EADC-AC8F-4769-9404-C1EA868D968D}"/>
              </a:ext>
            </a:extLst>
          </p:cNvPr>
          <p:cNvSpPr>
            <a:spLocks/>
          </p:cNvSpPr>
          <p:nvPr/>
        </p:nvSpPr>
        <p:spPr bwMode="auto">
          <a:xfrm>
            <a:off x="7607857" y="2583173"/>
            <a:ext cx="194974" cy="8283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0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1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0" name="Freeform 169">
            <a:extLst>
              <a:ext uri="{FF2B5EF4-FFF2-40B4-BE49-F238E27FC236}">
                <a16:creationId xmlns:a16="http://schemas.microsoft.com/office/drawing/2014/main" id="{5516ACE0-1A0E-4E50-934B-0A860F554D6B}"/>
              </a:ext>
            </a:extLst>
          </p:cNvPr>
          <p:cNvSpPr>
            <a:spLocks/>
          </p:cNvSpPr>
          <p:nvPr/>
        </p:nvSpPr>
        <p:spPr bwMode="auto">
          <a:xfrm>
            <a:off x="7607857" y="2608023"/>
            <a:ext cx="194974" cy="5917"/>
          </a:xfrm>
          <a:custGeom>
            <a:avLst/>
            <a:gdLst>
              <a:gd name="T0" fmla="*/ 0 w 233"/>
              <a:gd name="T1" fmla="*/ 1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1" name="Freeform 170">
            <a:extLst>
              <a:ext uri="{FF2B5EF4-FFF2-40B4-BE49-F238E27FC236}">
                <a16:creationId xmlns:a16="http://schemas.microsoft.com/office/drawing/2014/main" id="{EFACA8D8-3277-418F-B311-6EE318E20F74}"/>
              </a:ext>
            </a:extLst>
          </p:cNvPr>
          <p:cNvSpPr>
            <a:spLocks/>
          </p:cNvSpPr>
          <p:nvPr/>
        </p:nvSpPr>
        <p:spPr bwMode="auto">
          <a:xfrm>
            <a:off x="7607857" y="2632873"/>
            <a:ext cx="194974" cy="1184"/>
          </a:xfrm>
          <a:custGeom>
            <a:avLst/>
            <a:gdLst>
              <a:gd name="T0" fmla="*/ 0 w 233"/>
              <a:gd name="T1" fmla="*/ 0 h 1"/>
              <a:gd name="T2" fmla="*/ 57 w 233"/>
              <a:gd name="T3" fmla="*/ 0 h 1"/>
              <a:gd name="T4" fmla="*/ 0 60000 65536"/>
              <a:gd name="T5" fmla="*/ 0 60000 65536"/>
              <a:gd name="T6" fmla="*/ 0 w 233"/>
              <a:gd name="T7" fmla="*/ 0 h 1"/>
              <a:gd name="T8" fmla="*/ 233 w 2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">
                <a:moveTo>
                  <a:pt x="0" y="0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2" name="Freeform 171">
            <a:extLst>
              <a:ext uri="{FF2B5EF4-FFF2-40B4-BE49-F238E27FC236}">
                <a16:creationId xmlns:a16="http://schemas.microsoft.com/office/drawing/2014/main" id="{1BD3C403-3BFF-4C55-AF4C-20FECDCBE215}"/>
              </a:ext>
            </a:extLst>
          </p:cNvPr>
          <p:cNvSpPr>
            <a:spLocks/>
          </p:cNvSpPr>
          <p:nvPr/>
        </p:nvSpPr>
        <p:spPr bwMode="auto">
          <a:xfrm>
            <a:off x="7607857" y="2991428"/>
            <a:ext cx="202107" cy="62717"/>
          </a:xfrm>
          <a:custGeom>
            <a:avLst/>
            <a:gdLst>
              <a:gd name="T0" fmla="*/ 0 w 241"/>
              <a:gd name="T1" fmla="*/ 0 h 121"/>
              <a:gd name="T2" fmla="*/ 59 w 241"/>
              <a:gd name="T3" fmla="*/ 4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0"/>
                </a:moveTo>
                <a:lnTo>
                  <a:pt x="240" y="12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3" name="Freeform 172">
            <a:extLst>
              <a:ext uri="{FF2B5EF4-FFF2-40B4-BE49-F238E27FC236}">
                <a16:creationId xmlns:a16="http://schemas.microsoft.com/office/drawing/2014/main" id="{A2981506-8BC7-4214-9000-384CA0D5205E}"/>
              </a:ext>
            </a:extLst>
          </p:cNvPr>
          <p:cNvSpPr>
            <a:spLocks/>
          </p:cNvSpPr>
          <p:nvPr/>
        </p:nvSpPr>
        <p:spPr bwMode="auto">
          <a:xfrm>
            <a:off x="7607857" y="2970128"/>
            <a:ext cx="194974" cy="59167"/>
          </a:xfrm>
          <a:custGeom>
            <a:avLst/>
            <a:gdLst>
              <a:gd name="T0" fmla="*/ 0 w 233"/>
              <a:gd name="T1" fmla="*/ 0 h 113"/>
              <a:gd name="T2" fmla="*/ 57 w 233"/>
              <a:gd name="T3" fmla="*/ 4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0"/>
                </a:moveTo>
                <a:lnTo>
                  <a:pt x="232" y="11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4" name="Freeform 173">
            <a:extLst>
              <a:ext uri="{FF2B5EF4-FFF2-40B4-BE49-F238E27FC236}">
                <a16:creationId xmlns:a16="http://schemas.microsoft.com/office/drawing/2014/main" id="{AD1E5A29-6ECE-452E-B581-DD96EE261820}"/>
              </a:ext>
            </a:extLst>
          </p:cNvPr>
          <p:cNvSpPr>
            <a:spLocks/>
          </p:cNvSpPr>
          <p:nvPr/>
        </p:nvSpPr>
        <p:spPr bwMode="auto">
          <a:xfrm>
            <a:off x="7607857" y="2948827"/>
            <a:ext cx="194974" cy="55617"/>
          </a:xfrm>
          <a:custGeom>
            <a:avLst/>
            <a:gdLst>
              <a:gd name="T0" fmla="*/ 0 w 233"/>
              <a:gd name="T1" fmla="*/ 0 h 105"/>
              <a:gd name="T2" fmla="*/ 57 w 233"/>
              <a:gd name="T3" fmla="*/ 4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0"/>
                </a:moveTo>
                <a:lnTo>
                  <a:pt x="232" y="1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5" name="Freeform 174">
            <a:extLst>
              <a:ext uri="{FF2B5EF4-FFF2-40B4-BE49-F238E27FC236}">
                <a16:creationId xmlns:a16="http://schemas.microsoft.com/office/drawing/2014/main" id="{A0097431-D210-4004-A5D2-B5F5F1C7AA31}"/>
              </a:ext>
            </a:extLst>
          </p:cNvPr>
          <p:cNvSpPr>
            <a:spLocks/>
          </p:cNvSpPr>
          <p:nvPr/>
        </p:nvSpPr>
        <p:spPr bwMode="auto">
          <a:xfrm>
            <a:off x="7607857" y="2928710"/>
            <a:ext cx="194974" cy="50884"/>
          </a:xfrm>
          <a:custGeom>
            <a:avLst/>
            <a:gdLst>
              <a:gd name="T0" fmla="*/ 0 w 233"/>
              <a:gd name="T1" fmla="*/ 0 h 97"/>
              <a:gd name="T2" fmla="*/ 57 w 233"/>
              <a:gd name="T3" fmla="*/ 4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0"/>
                </a:moveTo>
                <a:lnTo>
                  <a:pt x="232" y="9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6" name="Freeform 175">
            <a:extLst>
              <a:ext uri="{FF2B5EF4-FFF2-40B4-BE49-F238E27FC236}">
                <a16:creationId xmlns:a16="http://schemas.microsoft.com/office/drawing/2014/main" id="{C27E73FA-25CD-4777-B96D-2715182710E4}"/>
              </a:ext>
            </a:extLst>
          </p:cNvPr>
          <p:cNvSpPr>
            <a:spLocks/>
          </p:cNvSpPr>
          <p:nvPr/>
        </p:nvSpPr>
        <p:spPr bwMode="auto">
          <a:xfrm>
            <a:off x="7607857" y="2907411"/>
            <a:ext cx="194974" cy="46151"/>
          </a:xfrm>
          <a:custGeom>
            <a:avLst/>
            <a:gdLst>
              <a:gd name="T0" fmla="*/ 0 w 233"/>
              <a:gd name="T1" fmla="*/ 0 h 89"/>
              <a:gd name="T2" fmla="*/ 57 w 233"/>
              <a:gd name="T3" fmla="*/ 3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0"/>
                </a:moveTo>
                <a:lnTo>
                  <a:pt x="232" y="8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7" name="Freeform 176">
            <a:extLst>
              <a:ext uri="{FF2B5EF4-FFF2-40B4-BE49-F238E27FC236}">
                <a16:creationId xmlns:a16="http://schemas.microsoft.com/office/drawing/2014/main" id="{F82540ED-48AF-4780-A01C-947FF59CD53A}"/>
              </a:ext>
            </a:extLst>
          </p:cNvPr>
          <p:cNvSpPr>
            <a:spLocks/>
          </p:cNvSpPr>
          <p:nvPr/>
        </p:nvSpPr>
        <p:spPr bwMode="auto">
          <a:xfrm>
            <a:off x="7607857" y="2887294"/>
            <a:ext cx="202107" cy="42600"/>
          </a:xfrm>
          <a:custGeom>
            <a:avLst/>
            <a:gdLst>
              <a:gd name="T0" fmla="*/ 0 w 241"/>
              <a:gd name="T1" fmla="*/ 0 h 81"/>
              <a:gd name="T2" fmla="*/ 59 w 241"/>
              <a:gd name="T3" fmla="*/ 3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0"/>
                </a:moveTo>
                <a:lnTo>
                  <a:pt x="240" y="8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8" name="Freeform 177">
            <a:extLst>
              <a:ext uri="{FF2B5EF4-FFF2-40B4-BE49-F238E27FC236}">
                <a16:creationId xmlns:a16="http://schemas.microsoft.com/office/drawing/2014/main" id="{582ABF95-A16E-4624-83A2-BA2B5B97B831}"/>
              </a:ext>
            </a:extLst>
          </p:cNvPr>
          <p:cNvSpPr>
            <a:spLocks/>
          </p:cNvSpPr>
          <p:nvPr/>
        </p:nvSpPr>
        <p:spPr bwMode="auto">
          <a:xfrm>
            <a:off x="7607857" y="2865993"/>
            <a:ext cx="194974" cy="37867"/>
          </a:xfrm>
          <a:custGeom>
            <a:avLst/>
            <a:gdLst>
              <a:gd name="T0" fmla="*/ 0 w 233"/>
              <a:gd name="T1" fmla="*/ 0 h 73"/>
              <a:gd name="T2" fmla="*/ 57 w 233"/>
              <a:gd name="T3" fmla="*/ 3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0"/>
                </a:moveTo>
                <a:lnTo>
                  <a:pt x="232" y="7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9" name="Freeform 178">
            <a:extLst>
              <a:ext uri="{FF2B5EF4-FFF2-40B4-BE49-F238E27FC236}">
                <a16:creationId xmlns:a16="http://schemas.microsoft.com/office/drawing/2014/main" id="{21116346-B844-4BB4-BFDD-4C1A63DB7FBA}"/>
              </a:ext>
            </a:extLst>
          </p:cNvPr>
          <p:cNvSpPr>
            <a:spLocks/>
          </p:cNvSpPr>
          <p:nvPr/>
        </p:nvSpPr>
        <p:spPr bwMode="auto">
          <a:xfrm>
            <a:off x="7607857" y="2845876"/>
            <a:ext cx="194974" cy="33133"/>
          </a:xfrm>
          <a:custGeom>
            <a:avLst/>
            <a:gdLst>
              <a:gd name="T0" fmla="*/ 0 w 233"/>
              <a:gd name="T1" fmla="*/ 0 h 65"/>
              <a:gd name="T2" fmla="*/ 57 w 233"/>
              <a:gd name="T3" fmla="*/ 2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0"/>
                </a:moveTo>
                <a:lnTo>
                  <a:pt x="232" y="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0" name="Freeform 179">
            <a:extLst>
              <a:ext uri="{FF2B5EF4-FFF2-40B4-BE49-F238E27FC236}">
                <a16:creationId xmlns:a16="http://schemas.microsoft.com/office/drawing/2014/main" id="{A38D73D2-9524-4F26-8DE1-021705FDA05F}"/>
              </a:ext>
            </a:extLst>
          </p:cNvPr>
          <p:cNvSpPr>
            <a:spLocks/>
          </p:cNvSpPr>
          <p:nvPr/>
        </p:nvSpPr>
        <p:spPr bwMode="auto">
          <a:xfrm>
            <a:off x="7607857" y="2824576"/>
            <a:ext cx="194974" cy="30767"/>
          </a:xfrm>
          <a:custGeom>
            <a:avLst/>
            <a:gdLst>
              <a:gd name="T0" fmla="*/ 0 w 233"/>
              <a:gd name="T1" fmla="*/ 0 h 57"/>
              <a:gd name="T2" fmla="*/ 57 w 233"/>
              <a:gd name="T3" fmla="*/ 2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0"/>
                </a:moveTo>
                <a:lnTo>
                  <a:pt x="232" y="5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1" name="Freeform 180">
            <a:extLst>
              <a:ext uri="{FF2B5EF4-FFF2-40B4-BE49-F238E27FC236}">
                <a16:creationId xmlns:a16="http://schemas.microsoft.com/office/drawing/2014/main" id="{DCB537AC-6EDC-4D0F-91C6-4AA06509A371}"/>
              </a:ext>
            </a:extLst>
          </p:cNvPr>
          <p:cNvSpPr>
            <a:spLocks/>
          </p:cNvSpPr>
          <p:nvPr/>
        </p:nvSpPr>
        <p:spPr bwMode="auto">
          <a:xfrm>
            <a:off x="7607857" y="2804459"/>
            <a:ext cx="202107" cy="24850"/>
          </a:xfrm>
          <a:custGeom>
            <a:avLst/>
            <a:gdLst>
              <a:gd name="T0" fmla="*/ 0 w 241"/>
              <a:gd name="T1" fmla="*/ 0 h 49"/>
              <a:gd name="T2" fmla="*/ 59 w 241"/>
              <a:gd name="T3" fmla="*/ 2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0"/>
                </a:moveTo>
                <a:lnTo>
                  <a:pt x="240" y="4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2" name="Freeform 181">
            <a:extLst>
              <a:ext uri="{FF2B5EF4-FFF2-40B4-BE49-F238E27FC236}">
                <a16:creationId xmlns:a16="http://schemas.microsoft.com/office/drawing/2014/main" id="{53B451A0-1E31-4A93-BCFA-BA74EFACE7A7}"/>
              </a:ext>
            </a:extLst>
          </p:cNvPr>
          <p:cNvSpPr>
            <a:spLocks/>
          </p:cNvSpPr>
          <p:nvPr/>
        </p:nvSpPr>
        <p:spPr bwMode="auto">
          <a:xfrm>
            <a:off x="7607857" y="2783158"/>
            <a:ext cx="202107" cy="21300"/>
          </a:xfrm>
          <a:custGeom>
            <a:avLst/>
            <a:gdLst>
              <a:gd name="T0" fmla="*/ 0 w 241"/>
              <a:gd name="T1" fmla="*/ 0 h 41"/>
              <a:gd name="T2" fmla="*/ 59 w 241"/>
              <a:gd name="T3" fmla="*/ 2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0"/>
                </a:moveTo>
                <a:lnTo>
                  <a:pt x="240" y="4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Freeform 182">
            <a:extLst>
              <a:ext uri="{FF2B5EF4-FFF2-40B4-BE49-F238E27FC236}">
                <a16:creationId xmlns:a16="http://schemas.microsoft.com/office/drawing/2014/main" id="{A3F4FDBE-96F6-467A-A9B9-8B4B1D75C1CF}"/>
              </a:ext>
            </a:extLst>
          </p:cNvPr>
          <p:cNvSpPr>
            <a:spLocks/>
          </p:cNvSpPr>
          <p:nvPr/>
        </p:nvSpPr>
        <p:spPr bwMode="auto">
          <a:xfrm>
            <a:off x="7607857" y="2761859"/>
            <a:ext cx="202107" cy="16567"/>
          </a:xfrm>
          <a:custGeom>
            <a:avLst/>
            <a:gdLst>
              <a:gd name="T0" fmla="*/ 0 w 241"/>
              <a:gd name="T1" fmla="*/ 0 h 33"/>
              <a:gd name="T2" fmla="*/ 59 w 241"/>
              <a:gd name="T3" fmla="*/ 1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0"/>
                </a:moveTo>
                <a:lnTo>
                  <a:pt x="240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Freeform 183">
            <a:extLst>
              <a:ext uri="{FF2B5EF4-FFF2-40B4-BE49-F238E27FC236}">
                <a16:creationId xmlns:a16="http://schemas.microsoft.com/office/drawing/2014/main" id="{F3561811-01E3-4F43-ACE9-9C3982BD4643}"/>
              </a:ext>
            </a:extLst>
          </p:cNvPr>
          <p:cNvSpPr>
            <a:spLocks/>
          </p:cNvSpPr>
          <p:nvPr/>
        </p:nvSpPr>
        <p:spPr bwMode="auto">
          <a:xfrm>
            <a:off x="7607857" y="2740558"/>
            <a:ext cx="194974" cy="14200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1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5" name="Freeform 184">
            <a:extLst>
              <a:ext uri="{FF2B5EF4-FFF2-40B4-BE49-F238E27FC236}">
                <a16:creationId xmlns:a16="http://schemas.microsoft.com/office/drawing/2014/main" id="{479E4132-A3CF-48B2-8614-4BC12F9126D2}"/>
              </a:ext>
            </a:extLst>
          </p:cNvPr>
          <p:cNvSpPr>
            <a:spLocks/>
          </p:cNvSpPr>
          <p:nvPr/>
        </p:nvSpPr>
        <p:spPr bwMode="auto">
          <a:xfrm>
            <a:off x="7607857" y="2716892"/>
            <a:ext cx="194974" cy="17750"/>
          </a:xfrm>
          <a:custGeom>
            <a:avLst/>
            <a:gdLst>
              <a:gd name="T0" fmla="*/ 0 w 233"/>
              <a:gd name="T1" fmla="*/ 0 h 33"/>
              <a:gd name="T2" fmla="*/ 57 w 233"/>
              <a:gd name="T3" fmla="*/ 1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0"/>
                </a:moveTo>
                <a:lnTo>
                  <a:pt x="232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6" name="Freeform 185">
            <a:extLst>
              <a:ext uri="{FF2B5EF4-FFF2-40B4-BE49-F238E27FC236}">
                <a16:creationId xmlns:a16="http://schemas.microsoft.com/office/drawing/2014/main" id="{C0399305-754E-4647-A926-9BA76D520674}"/>
              </a:ext>
            </a:extLst>
          </p:cNvPr>
          <p:cNvSpPr>
            <a:spLocks/>
          </p:cNvSpPr>
          <p:nvPr/>
        </p:nvSpPr>
        <p:spPr bwMode="auto">
          <a:xfrm>
            <a:off x="7607857" y="2695591"/>
            <a:ext cx="194974" cy="13017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1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9" name="Freeform 186">
            <a:extLst>
              <a:ext uri="{FF2B5EF4-FFF2-40B4-BE49-F238E27FC236}">
                <a16:creationId xmlns:a16="http://schemas.microsoft.com/office/drawing/2014/main" id="{2396C8D5-3FFB-4FE7-B887-06B0C40B4524}"/>
              </a:ext>
            </a:extLst>
          </p:cNvPr>
          <p:cNvSpPr>
            <a:spLocks/>
          </p:cNvSpPr>
          <p:nvPr/>
        </p:nvSpPr>
        <p:spPr bwMode="auto">
          <a:xfrm>
            <a:off x="7607857" y="2674291"/>
            <a:ext cx="194974" cy="9467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1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0"/>
                </a:moveTo>
                <a:lnTo>
                  <a:pt x="232" y="1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5" name="Freeform 187">
            <a:extLst>
              <a:ext uri="{FF2B5EF4-FFF2-40B4-BE49-F238E27FC236}">
                <a16:creationId xmlns:a16="http://schemas.microsoft.com/office/drawing/2014/main" id="{375EB806-D48B-460B-A33F-ECF8345B27F2}"/>
              </a:ext>
            </a:extLst>
          </p:cNvPr>
          <p:cNvSpPr>
            <a:spLocks/>
          </p:cNvSpPr>
          <p:nvPr/>
        </p:nvSpPr>
        <p:spPr bwMode="auto">
          <a:xfrm>
            <a:off x="7607857" y="2654174"/>
            <a:ext cx="194974" cy="3550"/>
          </a:xfrm>
          <a:custGeom>
            <a:avLst/>
            <a:gdLst>
              <a:gd name="T0" fmla="*/ 0 w 233"/>
              <a:gd name="T1" fmla="*/ 0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0"/>
                </a:moveTo>
                <a:lnTo>
                  <a:pt x="232" y="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6" name="Freeform 188">
            <a:extLst>
              <a:ext uri="{FF2B5EF4-FFF2-40B4-BE49-F238E27FC236}">
                <a16:creationId xmlns:a16="http://schemas.microsoft.com/office/drawing/2014/main" id="{BF3D3B09-511E-4410-B998-EE4CF6C01718}"/>
              </a:ext>
            </a:extLst>
          </p:cNvPr>
          <p:cNvSpPr>
            <a:spLocks/>
          </p:cNvSpPr>
          <p:nvPr/>
        </p:nvSpPr>
        <p:spPr bwMode="auto">
          <a:xfrm>
            <a:off x="7648278" y="2242369"/>
            <a:ext cx="0" cy="782192"/>
          </a:xfrm>
          <a:custGeom>
            <a:avLst/>
            <a:gdLst>
              <a:gd name="T0" fmla="*/ 0 w 1"/>
              <a:gd name="T1" fmla="*/ 0 h 1505"/>
              <a:gd name="T2" fmla="*/ 0 w 1"/>
              <a:gd name="T3" fmla="*/ 56 h 1505"/>
              <a:gd name="T4" fmla="*/ 0 60000 65536"/>
              <a:gd name="T5" fmla="*/ 0 60000 65536"/>
              <a:gd name="T6" fmla="*/ 0 w 1"/>
              <a:gd name="T7" fmla="*/ 0 h 1505"/>
              <a:gd name="T8" fmla="*/ 0 w 1"/>
              <a:gd name="T9" fmla="*/ 1505 h 15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05">
                <a:moveTo>
                  <a:pt x="0" y="0"/>
                </a:moveTo>
                <a:lnTo>
                  <a:pt x="0" y="15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7" name="Freeform 189">
            <a:extLst>
              <a:ext uri="{FF2B5EF4-FFF2-40B4-BE49-F238E27FC236}">
                <a16:creationId xmlns:a16="http://schemas.microsoft.com/office/drawing/2014/main" id="{FED5D7B1-6E6E-43A8-95F7-4924AF2CE654}"/>
              </a:ext>
            </a:extLst>
          </p:cNvPr>
          <p:cNvSpPr>
            <a:spLocks/>
          </p:cNvSpPr>
          <p:nvPr/>
        </p:nvSpPr>
        <p:spPr bwMode="auto">
          <a:xfrm>
            <a:off x="7688700" y="2229352"/>
            <a:ext cx="1189" cy="808226"/>
          </a:xfrm>
          <a:custGeom>
            <a:avLst/>
            <a:gdLst>
              <a:gd name="T0" fmla="*/ 0 w 1"/>
              <a:gd name="T1" fmla="*/ 0 h 1553"/>
              <a:gd name="T2" fmla="*/ 0 w 1"/>
              <a:gd name="T3" fmla="*/ 58 h 1553"/>
              <a:gd name="T4" fmla="*/ 0 60000 65536"/>
              <a:gd name="T5" fmla="*/ 0 60000 65536"/>
              <a:gd name="T6" fmla="*/ 0 w 1"/>
              <a:gd name="T7" fmla="*/ 0 h 1553"/>
              <a:gd name="T8" fmla="*/ 1 w 1"/>
              <a:gd name="T9" fmla="*/ 1553 h 15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53">
                <a:moveTo>
                  <a:pt x="0" y="0"/>
                </a:moveTo>
                <a:lnTo>
                  <a:pt x="0" y="155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8" name="Freeform 190">
            <a:extLst>
              <a:ext uri="{FF2B5EF4-FFF2-40B4-BE49-F238E27FC236}">
                <a16:creationId xmlns:a16="http://schemas.microsoft.com/office/drawing/2014/main" id="{AEEBAE82-35A8-43C7-B7C9-530FDA27D686}"/>
              </a:ext>
            </a:extLst>
          </p:cNvPr>
          <p:cNvSpPr>
            <a:spLocks/>
          </p:cNvSpPr>
          <p:nvPr/>
        </p:nvSpPr>
        <p:spPr bwMode="auto">
          <a:xfrm>
            <a:off x="7729121" y="2212786"/>
            <a:ext cx="0" cy="837810"/>
          </a:xfrm>
          <a:custGeom>
            <a:avLst/>
            <a:gdLst>
              <a:gd name="T0" fmla="*/ 0 w 1"/>
              <a:gd name="T1" fmla="*/ 0 h 1609"/>
              <a:gd name="T2" fmla="*/ 0 w 1"/>
              <a:gd name="T3" fmla="*/ 60 h 1609"/>
              <a:gd name="T4" fmla="*/ 0 60000 65536"/>
              <a:gd name="T5" fmla="*/ 0 60000 65536"/>
              <a:gd name="T6" fmla="*/ 0 w 1"/>
              <a:gd name="T7" fmla="*/ 0 h 1609"/>
              <a:gd name="T8" fmla="*/ 0 w 1"/>
              <a:gd name="T9" fmla="*/ 1609 h 1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09">
                <a:moveTo>
                  <a:pt x="0" y="0"/>
                </a:moveTo>
                <a:lnTo>
                  <a:pt x="0" y="160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9" name="Freeform 191">
            <a:extLst>
              <a:ext uri="{FF2B5EF4-FFF2-40B4-BE49-F238E27FC236}">
                <a16:creationId xmlns:a16="http://schemas.microsoft.com/office/drawing/2014/main" id="{D073FBC6-F6C6-4ECE-97C5-E8988CC48E33}"/>
              </a:ext>
            </a:extLst>
          </p:cNvPr>
          <p:cNvSpPr>
            <a:spLocks/>
          </p:cNvSpPr>
          <p:nvPr/>
        </p:nvSpPr>
        <p:spPr bwMode="auto">
          <a:xfrm>
            <a:off x="7762409" y="2204502"/>
            <a:ext cx="1189" cy="866210"/>
          </a:xfrm>
          <a:custGeom>
            <a:avLst/>
            <a:gdLst>
              <a:gd name="T0" fmla="*/ 0 w 1"/>
              <a:gd name="T1" fmla="*/ 0 h 1665"/>
              <a:gd name="T2" fmla="*/ 0 w 1"/>
              <a:gd name="T3" fmla="*/ 62 h 1665"/>
              <a:gd name="T4" fmla="*/ 0 60000 65536"/>
              <a:gd name="T5" fmla="*/ 0 60000 65536"/>
              <a:gd name="T6" fmla="*/ 0 w 1"/>
              <a:gd name="T7" fmla="*/ 0 h 1665"/>
              <a:gd name="T8" fmla="*/ 1 w 1"/>
              <a:gd name="T9" fmla="*/ 1665 h 16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65">
                <a:moveTo>
                  <a:pt x="0" y="0"/>
                </a:moveTo>
                <a:lnTo>
                  <a:pt x="0" y="16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E7D4147-F154-4694-A4C3-F57D78D59B4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11127" y="1656867"/>
            <a:ext cx="413965" cy="204600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A904B68-0995-4E2F-9867-10511CCBBF4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595320" y="2383188"/>
            <a:ext cx="238963" cy="649657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CBE2DC5-142C-4F0C-8896-63DCC68415EF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996629" y="2281420"/>
            <a:ext cx="219941" cy="708824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D5879A-2960-4D81-9102-F4D238C211C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7431906" y="2332303"/>
            <a:ext cx="274627" cy="615341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4" name="AutoShape 143">
            <a:extLst>
              <a:ext uri="{FF2B5EF4-FFF2-40B4-BE49-F238E27FC236}">
                <a16:creationId xmlns:a16="http://schemas.microsoft.com/office/drawing/2014/main" id="{BDA73D8A-7C77-44AE-9932-B670E4AA3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5146" y="1705386"/>
            <a:ext cx="73710" cy="18943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5" name="Freeform 197">
            <a:extLst>
              <a:ext uri="{FF2B5EF4-FFF2-40B4-BE49-F238E27FC236}">
                <a16:creationId xmlns:a16="http://schemas.microsoft.com/office/drawing/2014/main" id="{4E7DC833-601B-41A2-BDCD-066BC09FEC7C}"/>
              </a:ext>
            </a:extLst>
          </p:cNvPr>
          <p:cNvSpPr>
            <a:spLocks/>
          </p:cNvSpPr>
          <p:nvPr/>
        </p:nvSpPr>
        <p:spPr bwMode="auto">
          <a:xfrm>
            <a:off x="4965482" y="1731355"/>
            <a:ext cx="202107" cy="1868419"/>
          </a:xfrm>
          <a:custGeom>
            <a:avLst/>
            <a:gdLst>
              <a:gd name="T0" fmla="*/ 0 w 241"/>
              <a:gd name="T1" fmla="*/ 50 h 1705"/>
              <a:gd name="T2" fmla="*/ 0 w 241"/>
              <a:gd name="T3" fmla="*/ 651 h 1705"/>
              <a:gd name="T4" fmla="*/ 59 w 241"/>
              <a:gd name="T5" fmla="*/ 704 h 1705"/>
              <a:gd name="T6" fmla="*/ 59 w 241"/>
              <a:gd name="T7" fmla="*/ 0 h 1705"/>
              <a:gd name="T8" fmla="*/ 0 w 241"/>
              <a:gd name="T9" fmla="*/ 50 h 17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1705"/>
              <a:gd name="T17" fmla="*/ 241 w 241"/>
              <a:gd name="T18" fmla="*/ 1705 h 17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1705">
                <a:moveTo>
                  <a:pt x="0" y="120"/>
                </a:moveTo>
                <a:lnTo>
                  <a:pt x="0" y="1576"/>
                </a:lnTo>
                <a:lnTo>
                  <a:pt x="240" y="1704"/>
                </a:lnTo>
                <a:lnTo>
                  <a:pt x="240" y="0"/>
                </a:lnTo>
                <a:lnTo>
                  <a:pt x="0" y="120"/>
                </a:lnTo>
                <a:close/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6" name="Freeform 198">
            <a:extLst>
              <a:ext uri="{FF2B5EF4-FFF2-40B4-BE49-F238E27FC236}">
                <a16:creationId xmlns:a16="http://schemas.microsoft.com/office/drawing/2014/main" id="{3FDF06FE-DD89-4C1F-A231-CA92789348B6}"/>
              </a:ext>
            </a:extLst>
          </p:cNvPr>
          <p:cNvSpPr>
            <a:spLocks/>
          </p:cNvSpPr>
          <p:nvPr/>
        </p:nvSpPr>
        <p:spPr bwMode="auto">
          <a:xfrm>
            <a:off x="4965482" y="1773726"/>
            <a:ext cx="202107" cy="132580"/>
          </a:xfrm>
          <a:custGeom>
            <a:avLst/>
            <a:gdLst>
              <a:gd name="T0" fmla="*/ 0 w 241"/>
              <a:gd name="T1" fmla="*/ 50 h 121"/>
              <a:gd name="T2" fmla="*/ 59 w 241"/>
              <a:gd name="T3" fmla="*/ 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12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7" name="Freeform 199">
            <a:extLst>
              <a:ext uri="{FF2B5EF4-FFF2-40B4-BE49-F238E27FC236}">
                <a16:creationId xmlns:a16="http://schemas.microsoft.com/office/drawing/2014/main" id="{CB18B198-1837-44F0-B431-07CADFE2C8B7}"/>
              </a:ext>
            </a:extLst>
          </p:cNvPr>
          <p:cNvSpPr>
            <a:spLocks/>
          </p:cNvSpPr>
          <p:nvPr/>
        </p:nvSpPr>
        <p:spPr bwMode="auto">
          <a:xfrm>
            <a:off x="4965482" y="1828398"/>
            <a:ext cx="194974" cy="121645"/>
          </a:xfrm>
          <a:custGeom>
            <a:avLst/>
            <a:gdLst>
              <a:gd name="T0" fmla="*/ 0 w 233"/>
              <a:gd name="T1" fmla="*/ 43 h 113"/>
              <a:gd name="T2" fmla="*/ 57 w 233"/>
              <a:gd name="T3" fmla="*/ 0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11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8" name="Freeform 200">
            <a:extLst>
              <a:ext uri="{FF2B5EF4-FFF2-40B4-BE49-F238E27FC236}">
                <a16:creationId xmlns:a16="http://schemas.microsoft.com/office/drawing/2014/main" id="{2B83E901-7C6A-4539-A812-0885D935D447}"/>
              </a:ext>
            </a:extLst>
          </p:cNvPr>
          <p:cNvSpPr>
            <a:spLocks/>
          </p:cNvSpPr>
          <p:nvPr/>
        </p:nvSpPr>
        <p:spPr bwMode="auto">
          <a:xfrm>
            <a:off x="4965482" y="1880336"/>
            <a:ext cx="194974" cy="114811"/>
          </a:xfrm>
          <a:custGeom>
            <a:avLst/>
            <a:gdLst>
              <a:gd name="T0" fmla="*/ 0 w 233"/>
              <a:gd name="T1" fmla="*/ 42 h 105"/>
              <a:gd name="T2" fmla="*/ 57 w 233"/>
              <a:gd name="T3" fmla="*/ 0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10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9" name="Freeform 201">
            <a:extLst>
              <a:ext uri="{FF2B5EF4-FFF2-40B4-BE49-F238E27FC236}">
                <a16:creationId xmlns:a16="http://schemas.microsoft.com/office/drawing/2014/main" id="{EE2F2CA2-07F4-4DDE-A649-C08BBFBC1E9A}"/>
              </a:ext>
            </a:extLst>
          </p:cNvPr>
          <p:cNvSpPr>
            <a:spLocks/>
          </p:cNvSpPr>
          <p:nvPr/>
        </p:nvSpPr>
        <p:spPr bwMode="auto">
          <a:xfrm>
            <a:off x="4965482" y="1932275"/>
            <a:ext cx="194974" cy="106611"/>
          </a:xfrm>
          <a:custGeom>
            <a:avLst/>
            <a:gdLst>
              <a:gd name="T0" fmla="*/ 0 w 233"/>
              <a:gd name="T1" fmla="*/ 40 h 97"/>
              <a:gd name="T2" fmla="*/ 57 w 233"/>
              <a:gd name="T3" fmla="*/ 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9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0" name="Freeform 202">
            <a:extLst>
              <a:ext uri="{FF2B5EF4-FFF2-40B4-BE49-F238E27FC236}">
                <a16:creationId xmlns:a16="http://schemas.microsoft.com/office/drawing/2014/main" id="{A7C24253-F463-4018-ADF4-1BFA5E06BB9D}"/>
              </a:ext>
            </a:extLst>
          </p:cNvPr>
          <p:cNvSpPr>
            <a:spLocks/>
          </p:cNvSpPr>
          <p:nvPr/>
        </p:nvSpPr>
        <p:spPr bwMode="auto">
          <a:xfrm>
            <a:off x="4965482" y="1984214"/>
            <a:ext cx="194974" cy="98410"/>
          </a:xfrm>
          <a:custGeom>
            <a:avLst/>
            <a:gdLst>
              <a:gd name="T0" fmla="*/ 0 w 233"/>
              <a:gd name="T1" fmla="*/ 37 h 89"/>
              <a:gd name="T2" fmla="*/ 57 w 233"/>
              <a:gd name="T3" fmla="*/ 0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8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1" name="Freeform 203">
            <a:extLst>
              <a:ext uri="{FF2B5EF4-FFF2-40B4-BE49-F238E27FC236}">
                <a16:creationId xmlns:a16="http://schemas.microsoft.com/office/drawing/2014/main" id="{7C01961D-49B1-42FD-A0B7-5272F3CBD300}"/>
              </a:ext>
            </a:extLst>
          </p:cNvPr>
          <p:cNvSpPr>
            <a:spLocks/>
          </p:cNvSpPr>
          <p:nvPr/>
        </p:nvSpPr>
        <p:spPr bwMode="auto">
          <a:xfrm>
            <a:off x="4965482" y="2037518"/>
            <a:ext cx="202107" cy="90209"/>
          </a:xfrm>
          <a:custGeom>
            <a:avLst/>
            <a:gdLst>
              <a:gd name="T0" fmla="*/ 0 w 241"/>
              <a:gd name="T1" fmla="*/ 35 h 81"/>
              <a:gd name="T2" fmla="*/ 59 w 241"/>
              <a:gd name="T3" fmla="*/ 0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8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2" name="Freeform 204">
            <a:extLst>
              <a:ext uri="{FF2B5EF4-FFF2-40B4-BE49-F238E27FC236}">
                <a16:creationId xmlns:a16="http://schemas.microsoft.com/office/drawing/2014/main" id="{701393FC-7193-4EC1-B2E6-760E8DBA16BE}"/>
              </a:ext>
            </a:extLst>
          </p:cNvPr>
          <p:cNvSpPr>
            <a:spLocks/>
          </p:cNvSpPr>
          <p:nvPr/>
        </p:nvSpPr>
        <p:spPr bwMode="auto">
          <a:xfrm>
            <a:off x="4965482" y="2090824"/>
            <a:ext cx="194974" cy="79275"/>
          </a:xfrm>
          <a:custGeom>
            <a:avLst/>
            <a:gdLst>
              <a:gd name="T0" fmla="*/ 0 w 233"/>
              <a:gd name="T1" fmla="*/ 29 h 73"/>
              <a:gd name="T2" fmla="*/ 57 w 233"/>
              <a:gd name="T3" fmla="*/ 0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7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3" name="Freeform 205">
            <a:extLst>
              <a:ext uri="{FF2B5EF4-FFF2-40B4-BE49-F238E27FC236}">
                <a16:creationId xmlns:a16="http://schemas.microsoft.com/office/drawing/2014/main" id="{EA675D90-23D2-4748-B826-E644BD04C35A}"/>
              </a:ext>
            </a:extLst>
          </p:cNvPr>
          <p:cNvSpPr>
            <a:spLocks/>
          </p:cNvSpPr>
          <p:nvPr/>
        </p:nvSpPr>
        <p:spPr bwMode="auto">
          <a:xfrm>
            <a:off x="4965482" y="2144129"/>
            <a:ext cx="194974" cy="69707"/>
          </a:xfrm>
          <a:custGeom>
            <a:avLst/>
            <a:gdLst>
              <a:gd name="T0" fmla="*/ 0 w 233"/>
              <a:gd name="T1" fmla="*/ 24 h 65"/>
              <a:gd name="T2" fmla="*/ 57 w 233"/>
              <a:gd name="T3" fmla="*/ 0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6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4" name="Freeform 206">
            <a:extLst>
              <a:ext uri="{FF2B5EF4-FFF2-40B4-BE49-F238E27FC236}">
                <a16:creationId xmlns:a16="http://schemas.microsoft.com/office/drawing/2014/main" id="{3D3E6003-297F-4962-95E0-13B7FB1FE920}"/>
              </a:ext>
            </a:extLst>
          </p:cNvPr>
          <p:cNvSpPr>
            <a:spLocks/>
          </p:cNvSpPr>
          <p:nvPr/>
        </p:nvSpPr>
        <p:spPr bwMode="auto">
          <a:xfrm>
            <a:off x="4965482" y="2196068"/>
            <a:ext cx="194974" cy="61506"/>
          </a:xfrm>
          <a:custGeom>
            <a:avLst/>
            <a:gdLst>
              <a:gd name="T0" fmla="*/ 0 w 233"/>
              <a:gd name="T1" fmla="*/ 22 h 57"/>
              <a:gd name="T2" fmla="*/ 57 w 233"/>
              <a:gd name="T3" fmla="*/ 0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5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5" name="Freeform 207">
            <a:extLst>
              <a:ext uri="{FF2B5EF4-FFF2-40B4-BE49-F238E27FC236}">
                <a16:creationId xmlns:a16="http://schemas.microsoft.com/office/drawing/2014/main" id="{7F72A61E-D40E-46C6-A486-043B85630167}"/>
              </a:ext>
            </a:extLst>
          </p:cNvPr>
          <p:cNvSpPr>
            <a:spLocks/>
          </p:cNvSpPr>
          <p:nvPr/>
        </p:nvSpPr>
        <p:spPr bwMode="auto">
          <a:xfrm>
            <a:off x="4965482" y="2248006"/>
            <a:ext cx="202107" cy="54672"/>
          </a:xfrm>
          <a:custGeom>
            <a:avLst/>
            <a:gdLst>
              <a:gd name="T0" fmla="*/ 0 w 241"/>
              <a:gd name="T1" fmla="*/ 21 h 49"/>
              <a:gd name="T2" fmla="*/ 59 w 241"/>
              <a:gd name="T3" fmla="*/ 0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48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6" name="Freeform 208">
            <a:extLst>
              <a:ext uri="{FF2B5EF4-FFF2-40B4-BE49-F238E27FC236}">
                <a16:creationId xmlns:a16="http://schemas.microsoft.com/office/drawing/2014/main" id="{43F25275-08AA-4309-A722-F04A70E105BC}"/>
              </a:ext>
            </a:extLst>
          </p:cNvPr>
          <p:cNvSpPr>
            <a:spLocks/>
          </p:cNvSpPr>
          <p:nvPr/>
        </p:nvSpPr>
        <p:spPr bwMode="auto">
          <a:xfrm>
            <a:off x="4965482" y="2299944"/>
            <a:ext cx="202107" cy="46471"/>
          </a:xfrm>
          <a:custGeom>
            <a:avLst/>
            <a:gdLst>
              <a:gd name="T0" fmla="*/ 0 w 241"/>
              <a:gd name="T1" fmla="*/ 18 h 41"/>
              <a:gd name="T2" fmla="*/ 59 w 241"/>
              <a:gd name="T3" fmla="*/ 0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40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7" name="Freeform 209">
            <a:extLst>
              <a:ext uri="{FF2B5EF4-FFF2-40B4-BE49-F238E27FC236}">
                <a16:creationId xmlns:a16="http://schemas.microsoft.com/office/drawing/2014/main" id="{0B45EE40-0D78-4B6B-BB31-533D1DE92EEC}"/>
              </a:ext>
            </a:extLst>
          </p:cNvPr>
          <p:cNvSpPr>
            <a:spLocks/>
          </p:cNvSpPr>
          <p:nvPr/>
        </p:nvSpPr>
        <p:spPr bwMode="auto">
          <a:xfrm>
            <a:off x="4965482" y="2354616"/>
            <a:ext cx="202107" cy="35537"/>
          </a:xfrm>
          <a:custGeom>
            <a:avLst/>
            <a:gdLst>
              <a:gd name="T0" fmla="*/ 0 w 241"/>
              <a:gd name="T1" fmla="*/ 13 h 33"/>
              <a:gd name="T2" fmla="*/ 59 w 241"/>
              <a:gd name="T3" fmla="*/ 0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32"/>
                </a:moveTo>
                <a:lnTo>
                  <a:pt x="240" y="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8" name="Freeform 210">
            <a:extLst>
              <a:ext uri="{FF2B5EF4-FFF2-40B4-BE49-F238E27FC236}">
                <a16:creationId xmlns:a16="http://schemas.microsoft.com/office/drawing/2014/main" id="{746414D3-088A-4934-9C0A-D55DAB3B6FBB}"/>
              </a:ext>
            </a:extLst>
          </p:cNvPr>
          <p:cNvSpPr>
            <a:spLocks/>
          </p:cNvSpPr>
          <p:nvPr/>
        </p:nvSpPr>
        <p:spPr bwMode="auto">
          <a:xfrm>
            <a:off x="4965482" y="2406555"/>
            <a:ext cx="194974" cy="25969"/>
          </a:xfrm>
          <a:custGeom>
            <a:avLst/>
            <a:gdLst>
              <a:gd name="T0" fmla="*/ 0 w 233"/>
              <a:gd name="T1" fmla="*/ 8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9" name="Freeform 211">
            <a:extLst>
              <a:ext uri="{FF2B5EF4-FFF2-40B4-BE49-F238E27FC236}">
                <a16:creationId xmlns:a16="http://schemas.microsoft.com/office/drawing/2014/main" id="{8AA2861E-0676-4FC5-BB2B-16AA035317F8}"/>
              </a:ext>
            </a:extLst>
          </p:cNvPr>
          <p:cNvSpPr>
            <a:spLocks/>
          </p:cNvSpPr>
          <p:nvPr/>
        </p:nvSpPr>
        <p:spPr bwMode="auto">
          <a:xfrm>
            <a:off x="4965482" y="2450293"/>
            <a:ext cx="194974" cy="36903"/>
          </a:xfrm>
          <a:custGeom>
            <a:avLst/>
            <a:gdLst>
              <a:gd name="T0" fmla="*/ 0 w 233"/>
              <a:gd name="T1" fmla="*/ 14 h 33"/>
              <a:gd name="T2" fmla="*/ 57 w 233"/>
              <a:gd name="T3" fmla="*/ 0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3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0" name="Freeform 212">
            <a:extLst>
              <a:ext uri="{FF2B5EF4-FFF2-40B4-BE49-F238E27FC236}">
                <a16:creationId xmlns:a16="http://schemas.microsoft.com/office/drawing/2014/main" id="{DD25A7A0-1386-4CCC-9E59-16F2822EABD5}"/>
              </a:ext>
            </a:extLst>
          </p:cNvPr>
          <p:cNvSpPr>
            <a:spLocks/>
          </p:cNvSpPr>
          <p:nvPr/>
        </p:nvSpPr>
        <p:spPr bwMode="auto">
          <a:xfrm>
            <a:off x="4965482" y="2503599"/>
            <a:ext cx="194974" cy="25969"/>
          </a:xfrm>
          <a:custGeom>
            <a:avLst/>
            <a:gdLst>
              <a:gd name="T0" fmla="*/ 0 w 233"/>
              <a:gd name="T1" fmla="*/ 8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1" name="Freeform 213">
            <a:extLst>
              <a:ext uri="{FF2B5EF4-FFF2-40B4-BE49-F238E27FC236}">
                <a16:creationId xmlns:a16="http://schemas.microsoft.com/office/drawing/2014/main" id="{E91F0850-AFC2-4A92-891D-0FC9B51D9EE1}"/>
              </a:ext>
            </a:extLst>
          </p:cNvPr>
          <p:cNvSpPr>
            <a:spLocks/>
          </p:cNvSpPr>
          <p:nvPr/>
        </p:nvSpPr>
        <p:spPr bwMode="auto">
          <a:xfrm>
            <a:off x="4965482" y="2555537"/>
            <a:ext cx="194974" cy="17769"/>
          </a:xfrm>
          <a:custGeom>
            <a:avLst/>
            <a:gdLst>
              <a:gd name="T0" fmla="*/ 0 w 233"/>
              <a:gd name="T1" fmla="*/ 5 h 17"/>
              <a:gd name="T2" fmla="*/ 57 w 233"/>
              <a:gd name="T3" fmla="*/ 0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1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2" name="Freeform 214">
            <a:extLst>
              <a:ext uri="{FF2B5EF4-FFF2-40B4-BE49-F238E27FC236}">
                <a16:creationId xmlns:a16="http://schemas.microsoft.com/office/drawing/2014/main" id="{B06A4519-9A83-4CEF-8ACB-07E5F18F7319}"/>
              </a:ext>
            </a:extLst>
          </p:cNvPr>
          <p:cNvSpPr>
            <a:spLocks/>
          </p:cNvSpPr>
          <p:nvPr/>
        </p:nvSpPr>
        <p:spPr bwMode="auto">
          <a:xfrm>
            <a:off x="4965482" y="2607475"/>
            <a:ext cx="194974" cy="9567"/>
          </a:xfrm>
          <a:custGeom>
            <a:avLst/>
            <a:gdLst>
              <a:gd name="T0" fmla="*/ 0 w 233"/>
              <a:gd name="T1" fmla="*/ 3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3" name="Freeform 215">
            <a:extLst>
              <a:ext uri="{FF2B5EF4-FFF2-40B4-BE49-F238E27FC236}">
                <a16:creationId xmlns:a16="http://schemas.microsoft.com/office/drawing/2014/main" id="{7CC05771-2FD0-4CFF-A85A-3931211270A6}"/>
              </a:ext>
            </a:extLst>
          </p:cNvPr>
          <p:cNvSpPr>
            <a:spLocks/>
          </p:cNvSpPr>
          <p:nvPr/>
        </p:nvSpPr>
        <p:spPr bwMode="auto">
          <a:xfrm>
            <a:off x="4965482" y="2659414"/>
            <a:ext cx="194974" cy="2733"/>
          </a:xfrm>
          <a:custGeom>
            <a:avLst/>
            <a:gdLst>
              <a:gd name="T0" fmla="*/ 0 w 233"/>
              <a:gd name="T1" fmla="*/ 0 h 1"/>
              <a:gd name="T2" fmla="*/ 57 w 233"/>
              <a:gd name="T3" fmla="*/ 0 h 1"/>
              <a:gd name="T4" fmla="*/ 0 60000 65536"/>
              <a:gd name="T5" fmla="*/ 0 60000 65536"/>
              <a:gd name="T6" fmla="*/ 0 w 233"/>
              <a:gd name="T7" fmla="*/ 0 h 1"/>
              <a:gd name="T8" fmla="*/ 233 w 2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">
                <a:moveTo>
                  <a:pt x="0" y="0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4" name="Freeform 216">
            <a:extLst>
              <a:ext uri="{FF2B5EF4-FFF2-40B4-BE49-F238E27FC236}">
                <a16:creationId xmlns:a16="http://schemas.microsoft.com/office/drawing/2014/main" id="{069D752D-CEEA-4AFB-820D-23DBD9BEC335}"/>
              </a:ext>
            </a:extLst>
          </p:cNvPr>
          <p:cNvSpPr>
            <a:spLocks/>
          </p:cNvSpPr>
          <p:nvPr/>
        </p:nvSpPr>
        <p:spPr bwMode="auto">
          <a:xfrm>
            <a:off x="4965482" y="3415256"/>
            <a:ext cx="202107" cy="132580"/>
          </a:xfrm>
          <a:custGeom>
            <a:avLst/>
            <a:gdLst>
              <a:gd name="T0" fmla="*/ 0 w 241"/>
              <a:gd name="T1" fmla="*/ 0 h 121"/>
              <a:gd name="T2" fmla="*/ 59 w 241"/>
              <a:gd name="T3" fmla="*/ 5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0"/>
                </a:moveTo>
                <a:lnTo>
                  <a:pt x="240" y="12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5" name="Freeform 217">
            <a:extLst>
              <a:ext uri="{FF2B5EF4-FFF2-40B4-BE49-F238E27FC236}">
                <a16:creationId xmlns:a16="http://schemas.microsoft.com/office/drawing/2014/main" id="{2B246175-969F-496E-B199-FC1BC86B8B30}"/>
              </a:ext>
            </a:extLst>
          </p:cNvPr>
          <p:cNvSpPr>
            <a:spLocks/>
          </p:cNvSpPr>
          <p:nvPr/>
        </p:nvSpPr>
        <p:spPr bwMode="auto">
          <a:xfrm>
            <a:off x="4965482" y="3371517"/>
            <a:ext cx="194974" cy="124379"/>
          </a:xfrm>
          <a:custGeom>
            <a:avLst/>
            <a:gdLst>
              <a:gd name="T0" fmla="*/ 0 w 233"/>
              <a:gd name="T1" fmla="*/ 0 h 113"/>
              <a:gd name="T2" fmla="*/ 57 w 233"/>
              <a:gd name="T3" fmla="*/ 47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0"/>
                </a:moveTo>
                <a:lnTo>
                  <a:pt x="232" y="11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6" name="Freeform 218">
            <a:extLst>
              <a:ext uri="{FF2B5EF4-FFF2-40B4-BE49-F238E27FC236}">
                <a16:creationId xmlns:a16="http://schemas.microsoft.com/office/drawing/2014/main" id="{E4BA9911-6390-4E5D-9C1F-BC53A5DFE4CC}"/>
              </a:ext>
            </a:extLst>
          </p:cNvPr>
          <p:cNvSpPr>
            <a:spLocks/>
          </p:cNvSpPr>
          <p:nvPr/>
        </p:nvSpPr>
        <p:spPr bwMode="auto">
          <a:xfrm>
            <a:off x="4965482" y="3326414"/>
            <a:ext cx="194974" cy="114811"/>
          </a:xfrm>
          <a:custGeom>
            <a:avLst/>
            <a:gdLst>
              <a:gd name="T0" fmla="*/ 0 w 233"/>
              <a:gd name="T1" fmla="*/ 0 h 105"/>
              <a:gd name="T2" fmla="*/ 57 w 233"/>
              <a:gd name="T3" fmla="*/ 42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0"/>
                </a:moveTo>
                <a:lnTo>
                  <a:pt x="232" y="1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7" name="Freeform 219">
            <a:extLst>
              <a:ext uri="{FF2B5EF4-FFF2-40B4-BE49-F238E27FC236}">
                <a16:creationId xmlns:a16="http://schemas.microsoft.com/office/drawing/2014/main" id="{58B38271-2CA2-4093-AC1C-BD01965E1503}"/>
              </a:ext>
            </a:extLst>
          </p:cNvPr>
          <p:cNvSpPr>
            <a:spLocks/>
          </p:cNvSpPr>
          <p:nvPr/>
        </p:nvSpPr>
        <p:spPr bwMode="auto">
          <a:xfrm>
            <a:off x="4965482" y="3282675"/>
            <a:ext cx="194974" cy="106611"/>
          </a:xfrm>
          <a:custGeom>
            <a:avLst/>
            <a:gdLst>
              <a:gd name="T0" fmla="*/ 0 w 233"/>
              <a:gd name="T1" fmla="*/ 0 h 97"/>
              <a:gd name="T2" fmla="*/ 57 w 233"/>
              <a:gd name="T3" fmla="*/ 4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0"/>
                </a:moveTo>
                <a:lnTo>
                  <a:pt x="232" y="9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8" name="Freeform 220">
            <a:extLst>
              <a:ext uri="{FF2B5EF4-FFF2-40B4-BE49-F238E27FC236}">
                <a16:creationId xmlns:a16="http://schemas.microsoft.com/office/drawing/2014/main" id="{B5DAA8BA-E514-472E-B7AF-84224E95811A}"/>
              </a:ext>
            </a:extLst>
          </p:cNvPr>
          <p:cNvSpPr>
            <a:spLocks/>
          </p:cNvSpPr>
          <p:nvPr/>
        </p:nvSpPr>
        <p:spPr bwMode="auto">
          <a:xfrm>
            <a:off x="4965482" y="3238938"/>
            <a:ext cx="194974" cy="98410"/>
          </a:xfrm>
          <a:custGeom>
            <a:avLst/>
            <a:gdLst>
              <a:gd name="T0" fmla="*/ 0 w 233"/>
              <a:gd name="T1" fmla="*/ 0 h 89"/>
              <a:gd name="T2" fmla="*/ 57 w 233"/>
              <a:gd name="T3" fmla="*/ 37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0"/>
                </a:moveTo>
                <a:lnTo>
                  <a:pt x="232" y="8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9" name="Freeform 221">
            <a:extLst>
              <a:ext uri="{FF2B5EF4-FFF2-40B4-BE49-F238E27FC236}">
                <a16:creationId xmlns:a16="http://schemas.microsoft.com/office/drawing/2014/main" id="{03D98B77-BEE8-4DB8-ADA9-5315DE23A793}"/>
              </a:ext>
            </a:extLst>
          </p:cNvPr>
          <p:cNvSpPr>
            <a:spLocks/>
          </p:cNvSpPr>
          <p:nvPr/>
        </p:nvSpPr>
        <p:spPr bwMode="auto">
          <a:xfrm>
            <a:off x="4965482" y="3196567"/>
            <a:ext cx="202107" cy="87475"/>
          </a:xfrm>
          <a:custGeom>
            <a:avLst/>
            <a:gdLst>
              <a:gd name="T0" fmla="*/ 0 w 241"/>
              <a:gd name="T1" fmla="*/ 0 h 81"/>
              <a:gd name="T2" fmla="*/ 59 w 241"/>
              <a:gd name="T3" fmla="*/ 32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0"/>
                </a:moveTo>
                <a:lnTo>
                  <a:pt x="240" y="8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0" name="Freeform 222">
            <a:extLst>
              <a:ext uri="{FF2B5EF4-FFF2-40B4-BE49-F238E27FC236}">
                <a16:creationId xmlns:a16="http://schemas.microsoft.com/office/drawing/2014/main" id="{41F4017A-425E-4D9F-BF4E-45E9EE1E733C}"/>
              </a:ext>
            </a:extLst>
          </p:cNvPr>
          <p:cNvSpPr>
            <a:spLocks/>
          </p:cNvSpPr>
          <p:nvPr/>
        </p:nvSpPr>
        <p:spPr bwMode="auto">
          <a:xfrm>
            <a:off x="4965482" y="3151463"/>
            <a:ext cx="194974" cy="80641"/>
          </a:xfrm>
          <a:custGeom>
            <a:avLst/>
            <a:gdLst>
              <a:gd name="T0" fmla="*/ 0 w 233"/>
              <a:gd name="T1" fmla="*/ 0 h 73"/>
              <a:gd name="T2" fmla="*/ 57 w 233"/>
              <a:gd name="T3" fmla="*/ 31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0"/>
                </a:moveTo>
                <a:lnTo>
                  <a:pt x="232" y="7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1" name="Freeform 223">
            <a:extLst>
              <a:ext uri="{FF2B5EF4-FFF2-40B4-BE49-F238E27FC236}">
                <a16:creationId xmlns:a16="http://schemas.microsoft.com/office/drawing/2014/main" id="{FE960C29-6BAE-46CF-A043-F0E10D187060}"/>
              </a:ext>
            </a:extLst>
          </p:cNvPr>
          <p:cNvSpPr>
            <a:spLocks/>
          </p:cNvSpPr>
          <p:nvPr/>
        </p:nvSpPr>
        <p:spPr bwMode="auto">
          <a:xfrm>
            <a:off x="4965482" y="3107725"/>
            <a:ext cx="194974" cy="71074"/>
          </a:xfrm>
          <a:custGeom>
            <a:avLst/>
            <a:gdLst>
              <a:gd name="T0" fmla="*/ 0 w 233"/>
              <a:gd name="T1" fmla="*/ 0 h 65"/>
              <a:gd name="T2" fmla="*/ 57 w 233"/>
              <a:gd name="T3" fmla="*/ 26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0"/>
                </a:moveTo>
                <a:lnTo>
                  <a:pt x="232" y="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2" name="Freeform 224">
            <a:extLst>
              <a:ext uri="{FF2B5EF4-FFF2-40B4-BE49-F238E27FC236}">
                <a16:creationId xmlns:a16="http://schemas.microsoft.com/office/drawing/2014/main" id="{ED32F295-1A9A-43DD-9123-B1C2BA1B5277}"/>
              </a:ext>
            </a:extLst>
          </p:cNvPr>
          <p:cNvSpPr>
            <a:spLocks/>
          </p:cNvSpPr>
          <p:nvPr/>
        </p:nvSpPr>
        <p:spPr bwMode="auto">
          <a:xfrm>
            <a:off x="4965482" y="3063987"/>
            <a:ext cx="194974" cy="61506"/>
          </a:xfrm>
          <a:custGeom>
            <a:avLst/>
            <a:gdLst>
              <a:gd name="T0" fmla="*/ 0 w 233"/>
              <a:gd name="T1" fmla="*/ 0 h 57"/>
              <a:gd name="T2" fmla="*/ 57 w 233"/>
              <a:gd name="T3" fmla="*/ 22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0"/>
                </a:moveTo>
                <a:lnTo>
                  <a:pt x="232" y="5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3" name="Freeform 225">
            <a:extLst>
              <a:ext uri="{FF2B5EF4-FFF2-40B4-BE49-F238E27FC236}">
                <a16:creationId xmlns:a16="http://schemas.microsoft.com/office/drawing/2014/main" id="{BD849C44-E6A3-4F82-829E-5744DE66A755}"/>
              </a:ext>
            </a:extLst>
          </p:cNvPr>
          <p:cNvSpPr>
            <a:spLocks/>
          </p:cNvSpPr>
          <p:nvPr/>
        </p:nvSpPr>
        <p:spPr bwMode="auto">
          <a:xfrm>
            <a:off x="4965482" y="3018883"/>
            <a:ext cx="202107" cy="54672"/>
          </a:xfrm>
          <a:custGeom>
            <a:avLst/>
            <a:gdLst>
              <a:gd name="T0" fmla="*/ 0 w 241"/>
              <a:gd name="T1" fmla="*/ 0 h 49"/>
              <a:gd name="T2" fmla="*/ 59 w 241"/>
              <a:gd name="T3" fmla="*/ 21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0"/>
                </a:moveTo>
                <a:lnTo>
                  <a:pt x="240" y="48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4" name="Freeform 226">
            <a:extLst>
              <a:ext uri="{FF2B5EF4-FFF2-40B4-BE49-F238E27FC236}">
                <a16:creationId xmlns:a16="http://schemas.microsoft.com/office/drawing/2014/main" id="{E1D03F6D-9113-4B67-B148-21F43F86CB56}"/>
              </a:ext>
            </a:extLst>
          </p:cNvPr>
          <p:cNvSpPr>
            <a:spLocks/>
          </p:cNvSpPr>
          <p:nvPr/>
        </p:nvSpPr>
        <p:spPr bwMode="auto">
          <a:xfrm>
            <a:off x="4965482" y="2975145"/>
            <a:ext cx="202107" cy="46471"/>
          </a:xfrm>
          <a:custGeom>
            <a:avLst/>
            <a:gdLst>
              <a:gd name="T0" fmla="*/ 0 w 241"/>
              <a:gd name="T1" fmla="*/ 0 h 41"/>
              <a:gd name="T2" fmla="*/ 59 w 241"/>
              <a:gd name="T3" fmla="*/ 18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0"/>
                </a:moveTo>
                <a:lnTo>
                  <a:pt x="240" y="40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5" name="Freeform 227">
            <a:extLst>
              <a:ext uri="{FF2B5EF4-FFF2-40B4-BE49-F238E27FC236}">
                <a16:creationId xmlns:a16="http://schemas.microsoft.com/office/drawing/2014/main" id="{9A9117E9-0011-41CB-A933-D517E57E502C}"/>
              </a:ext>
            </a:extLst>
          </p:cNvPr>
          <p:cNvSpPr>
            <a:spLocks/>
          </p:cNvSpPr>
          <p:nvPr/>
        </p:nvSpPr>
        <p:spPr bwMode="auto">
          <a:xfrm>
            <a:off x="4965482" y="2932774"/>
            <a:ext cx="202107" cy="36903"/>
          </a:xfrm>
          <a:custGeom>
            <a:avLst/>
            <a:gdLst>
              <a:gd name="T0" fmla="*/ 0 w 241"/>
              <a:gd name="T1" fmla="*/ 0 h 33"/>
              <a:gd name="T2" fmla="*/ 59 w 241"/>
              <a:gd name="T3" fmla="*/ 14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0"/>
                </a:moveTo>
                <a:lnTo>
                  <a:pt x="240" y="32"/>
                </a:lnTo>
              </a:path>
            </a:pathLst>
          </a:custGeom>
          <a:noFill/>
          <a:ln w="12700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6" name="Freeform 228">
            <a:extLst>
              <a:ext uri="{FF2B5EF4-FFF2-40B4-BE49-F238E27FC236}">
                <a16:creationId xmlns:a16="http://schemas.microsoft.com/office/drawing/2014/main" id="{3E65D5A5-C04C-4654-8FE4-68DF967A05F5}"/>
              </a:ext>
            </a:extLst>
          </p:cNvPr>
          <p:cNvSpPr>
            <a:spLocks/>
          </p:cNvSpPr>
          <p:nvPr/>
        </p:nvSpPr>
        <p:spPr bwMode="auto">
          <a:xfrm>
            <a:off x="4965482" y="2889037"/>
            <a:ext cx="194974" cy="25969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8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7" name="Freeform 229">
            <a:extLst>
              <a:ext uri="{FF2B5EF4-FFF2-40B4-BE49-F238E27FC236}">
                <a16:creationId xmlns:a16="http://schemas.microsoft.com/office/drawing/2014/main" id="{C7553F42-1DF3-4E11-8696-12D023B2657E}"/>
              </a:ext>
            </a:extLst>
          </p:cNvPr>
          <p:cNvSpPr>
            <a:spLocks/>
          </p:cNvSpPr>
          <p:nvPr/>
        </p:nvSpPr>
        <p:spPr bwMode="auto">
          <a:xfrm>
            <a:off x="4965482" y="2837098"/>
            <a:ext cx="194974" cy="35537"/>
          </a:xfrm>
          <a:custGeom>
            <a:avLst/>
            <a:gdLst>
              <a:gd name="T0" fmla="*/ 0 w 233"/>
              <a:gd name="T1" fmla="*/ 0 h 33"/>
              <a:gd name="T2" fmla="*/ 57 w 233"/>
              <a:gd name="T3" fmla="*/ 13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0"/>
                </a:moveTo>
                <a:lnTo>
                  <a:pt x="232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8" name="Freeform 230">
            <a:extLst>
              <a:ext uri="{FF2B5EF4-FFF2-40B4-BE49-F238E27FC236}">
                <a16:creationId xmlns:a16="http://schemas.microsoft.com/office/drawing/2014/main" id="{5E3EFC8F-9B57-4225-9021-92E3EA11AA5F}"/>
              </a:ext>
            </a:extLst>
          </p:cNvPr>
          <p:cNvSpPr>
            <a:spLocks/>
          </p:cNvSpPr>
          <p:nvPr/>
        </p:nvSpPr>
        <p:spPr bwMode="auto">
          <a:xfrm>
            <a:off x="4965482" y="2791993"/>
            <a:ext cx="194974" cy="25969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8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9" name="Freeform 231">
            <a:extLst>
              <a:ext uri="{FF2B5EF4-FFF2-40B4-BE49-F238E27FC236}">
                <a16:creationId xmlns:a16="http://schemas.microsoft.com/office/drawing/2014/main" id="{8ADED8CA-6734-40AF-AF2A-94539C846390}"/>
              </a:ext>
            </a:extLst>
          </p:cNvPr>
          <p:cNvSpPr>
            <a:spLocks/>
          </p:cNvSpPr>
          <p:nvPr/>
        </p:nvSpPr>
        <p:spPr bwMode="auto">
          <a:xfrm>
            <a:off x="4965482" y="2748256"/>
            <a:ext cx="194974" cy="17769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5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0"/>
                </a:moveTo>
                <a:lnTo>
                  <a:pt x="232" y="1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0" name="Freeform 232">
            <a:extLst>
              <a:ext uri="{FF2B5EF4-FFF2-40B4-BE49-F238E27FC236}">
                <a16:creationId xmlns:a16="http://schemas.microsoft.com/office/drawing/2014/main" id="{B3F8205E-3E47-456D-8382-8E58A9E9A376}"/>
              </a:ext>
            </a:extLst>
          </p:cNvPr>
          <p:cNvSpPr>
            <a:spLocks/>
          </p:cNvSpPr>
          <p:nvPr/>
        </p:nvSpPr>
        <p:spPr bwMode="auto">
          <a:xfrm>
            <a:off x="4965482" y="2704518"/>
            <a:ext cx="194974" cy="9567"/>
          </a:xfrm>
          <a:custGeom>
            <a:avLst/>
            <a:gdLst>
              <a:gd name="T0" fmla="*/ 0 w 233"/>
              <a:gd name="T1" fmla="*/ 0 h 9"/>
              <a:gd name="T2" fmla="*/ 57 w 233"/>
              <a:gd name="T3" fmla="*/ 3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0"/>
                </a:moveTo>
                <a:lnTo>
                  <a:pt x="232" y="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1" name="Freeform 233">
            <a:extLst>
              <a:ext uri="{FF2B5EF4-FFF2-40B4-BE49-F238E27FC236}">
                <a16:creationId xmlns:a16="http://schemas.microsoft.com/office/drawing/2014/main" id="{40DF0A6B-490C-4D45-ACC5-5665D7746096}"/>
              </a:ext>
            </a:extLst>
          </p:cNvPr>
          <p:cNvSpPr>
            <a:spLocks/>
          </p:cNvSpPr>
          <p:nvPr/>
        </p:nvSpPr>
        <p:spPr bwMode="auto">
          <a:xfrm>
            <a:off x="5005903" y="1836599"/>
            <a:ext cx="0" cy="1648364"/>
          </a:xfrm>
          <a:custGeom>
            <a:avLst/>
            <a:gdLst>
              <a:gd name="T0" fmla="*/ 0 w 1"/>
              <a:gd name="T1" fmla="*/ 0 h 1505"/>
              <a:gd name="T2" fmla="*/ 0 w 1"/>
              <a:gd name="T3" fmla="*/ 620 h 1505"/>
              <a:gd name="T4" fmla="*/ 0 60000 65536"/>
              <a:gd name="T5" fmla="*/ 0 60000 65536"/>
              <a:gd name="T6" fmla="*/ 0 w 1"/>
              <a:gd name="T7" fmla="*/ 0 h 1505"/>
              <a:gd name="T8" fmla="*/ 0 w 1"/>
              <a:gd name="T9" fmla="*/ 1505 h 15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05">
                <a:moveTo>
                  <a:pt x="0" y="0"/>
                </a:moveTo>
                <a:lnTo>
                  <a:pt x="0" y="15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2" name="Freeform 234">
            <a:extLst>
              <a:ext uri="{FF2B5EF4-FFF2-40B4-BE49-F238E27FC236}">
                <a16:creationId xmlns:a16="http://schemas.microsoft.com/office/drawing/2014/main" id="{53353BAB-50C6-4123-A800-1BD29180955D}"/>
              </a:ext>
            </a:extLst>
          </p:cNvPr>
          <p:cNvSpPr>
            <a:spLocks/>
          </p:cNvSpPr>
          <p:nvPr/>
        </p:nvSpPr>
        <p:spPr bwMode="auto">
          <a:xfrm>
            <a:off x="5046325" y="1810630"/>
            <a:ext cx="1189" cy="1701669"/>
          </a:xfrm>
          <a:custGeom>
            <a:avLst/>
            <a:gdLst>
              <a:gd name="T0" fmla="*/ 0 w 1"/>
              <a:gd name="T1" fmla="*/ 0 h 1553"/>
              <a:gd name="T2" fmla="*/ 0 w 1"/>
              <a:gd name="T3" fmla="*/ 641 h 1553"/>
              <a:gd name="T4" fmla="*/ 0 60000 65536"/>
              <a:gd name="T5" fmla="*/ 0 60000 65536"/>
              <a:gd name="T6" fmla="*/ 0 w 1"/>
              <a:gd name="T7" fmla="*/ 0 h 1553"/>
              <a:gd name="T8" fmla="*/ 1 w 1"/>
              <a:gd name="T9" fmla="*/ 1553 h 15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53">
                <a:moveTo>
                  <a:pt x="0" y="0"/>
                </a:moveTo>
                <a:lnTo>
                  <a:pt x="0" y="155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3" name="Freeform 235">
            <a:extLst>
              <a:ext uri="{FF2B5EF4-FFF2-40B4-BE49-F238E27FC236}">
                <a16:creationId xmlns:a16="http://schemas.microsoft.com/office/drawing/2014/main" id="{2080DD05-AA78-4830-B8EA-F5C8FFB61D69}"/>
              </a:ext>
            </a:extLst>
          </p:cNvPr>
          <p:cNvSpPr>
            <a:spLocks/>
          </p:cNvSpPr>
          <p:nvPr/>
        </p:nvSpPr>
        <p:spPr bwMode="auto">
          <a:xfrm>
            <a:off x="5086746" y="1773726"/>
            <a:ext cx="0" cy="1764542"/>
          </a:xfrm>
          <a:custGeom>
            <a:avLst/>
            <a:gdLst>
              <a:gd name="T0" fmla="*/ 0 w 1"/>
              <a:gd name="T1" fmla="*/ 0 h 1609"/>
              <a:gd name="T2" fmla="*/ 0 w 1"/>
              <a:gd name="T3" fmla="*/ 666 h 1609"/>
              <a:gd name="T4" fmla="*/ 0 60000 65536"/>
              <a:gd name="T5" fmla="*/ 0 60000 65536"/>
              <a:gd name="T6" fmla="*/ 0 w 1"/>
              <a:gd name="T7" fmla="*/ 0 h 1609"/>
              <a:gd name="T8" fmla="*/ 0 w 1"/>
              <a:gd name="T9" fmla="*/ 1609 h 1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09">
                <a:moveTo>
                  <a:pt x="0" y="0"/>
                </a:moveTo>
                <a:lnTo>
                  <a:pt x="0" y="160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4" name="Freeform 236">
            <a:extLst>
              <a:ext uri="{FF2B5EF4-FFF2-40B4-BE49-F238E27FC236}">
                <a16:creationId xmlns:a16="http://schemas.microsoft.com/office/drawing/2014/main" id="{62C3AB5C-AA90-4BEC-BF68-E27B4434B3FE}"/>
              </a:ext>
            </a:extLst>
          </p:cNvPr>
          <p:cNvSpPr>
            <a:spLocks/>
          </p:cNvSpPr>
          <p:nvPr/>
        </p:nvSpPr>
        <p:spPr bwMode="auto">
          <a:xfrm>
            <a:off x="5120034" y="1753224"/>
            <a:ext cx="1189" cy="1824681"/>
          </a:xfrm>
          <a:custGeom>
            <a:avLst/>
            <a:gdLst>
              <a:gd name="T0" fmla="*/ 0 w 1"/>
              <a:gd name="T1" fmla="*/ 0 h 1665"/>
              <a:gd name="T2" fmla="*/ 0 w 1"/>
              <a:gd name="T3" fmla="*/ 688 h 1665"/>
              <a:gd name="T4" fmla="*/ 0 60000 65536"/>
              <a:gd name="T5" fmla="*/ 0 60000 65536"/>
              <a:gd name="T6" fmla="*/ 0 w 1"/>
              <a:gd name="T7" fmla="*/ 0 h 1665"/>
              <a:gd name="T8" fmla="*/ 1 w 1"/>
              <a:gd name="T9" fmla="*/ 1665 h 16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65">
                <a:moveTo>
                  <a:pt x="0" y="0"/>
                </a:moveTo>
                <a:lnTo>
                  <a:pt x="0" y="16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5" name="AutoShape 185">
            <a:extLst>
              <a:ext uri="{FF2B5EF4-FFF2-40B4-BE49-F238E27FC236}">
                <a16:creationId xmlns:a16="http://schemas.microsoft.com/office/drawing/2014/main" id="{5AB99B8A-9519-4718-B22F-6850A9897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659" y="1948899"/>
            <a:ext cx="73710" cy="146853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2700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6" name="Freeform 238">
            <a:extLst>
              <a:ext uri="{FF2B5EF4-FFF2-40B4-BE49-F238E27FC236}">
                <a16:creationId xmlns:a16="http://schemas.microsoft.com/office/drawing/2014/main" id="{BAC12624-04EF-471D-A6C5-B4A7FF6F7E3D}"/>
              </a:ext>
            </a:extLst>
          </p:cNvPr>
          <p:cNvSpPr>
            <a:spLocks/>
          </p:cNvSpPr>
          <p:nvPr/>
        </p:nvSpPr>
        <p:spPr bwMode="auto">
          <a:xfrm>
            <a:off x="6581119" y="1959549"/>
            <a:ext cx="202107" cy="1448416"/>
          </a:xfrm>
          <a:custGeom>
            <a:avLst/>
            <a:gdLst>
              <a:gd name="T0" fmla="*/ 0 w 241"/>
              <a:gd name="T1" fmla="*/ 32 h 1705"/>
              <a:gd name="T2" fmla="*/ 0 w 241"/>
              <a:gd name="T3" fmla="*/ 419 h 1705"/>
              <a:gd name="T4" fmla="*/ 59 w 241"/>
              <a:gd name="T5" fmla="*/ 452 h 1705"/>
              <a:gd name="T6" fmla="*/ 59 w 241"/>
              <a:gd name="T7" fmla="*/ 0 h 1705"/>
              <a:gd name="T8" fmla="*/ 0 w 241"/>
              <a:gd name="T9" fmla="*/ 32 h 17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1705"/>
              <a:gd name="T17" fmla="*/ 241 w 241"/>
              <a:gd name="T18" fmla="*/ 1705 h 17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1705">
                <a:moveTo>
                  <a:pt x="0" y="120"/>
                </a:moveTo>
                <a:lnTo>
                  <a:pt x="0" y="1576"/>
                </a:lnTo>
                <a:lnTo>
                  <a:pt x="240" y="1704"/>
                </a:lnTo>
                <a:lnTo>
                  <a:pt x="240" y="0"/>
                </a:lnTo>
                <a:lnTo>
                  <a:pt x="0" y="120"/>
                </a:lnTo>
                <a:close/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7" name="Freeform 239">
            <a:extLst>
              <a:ext uri="{FF2B5EF4-FFF2-40B4-BE49-F238E27FC236}">
                <a16:creationId xmlns:a16="http://schemas.microsoft.com/office/drawing/2014/main" id="{66B7F1AE-5450-477C-A527-0B370B18222B}"/>
              </a:ext>
            </a:extLst>
          </p:cNvPr>
          <p:cNvSpPr>
            <a:spLocks/>
          </p:cNvSpPr>
          <p:nvPr/>
        </p:nvSpPr>
        <p:spPr bwMode="auto">
          <a:xfrm>
            <a:off x="6581119" y="1992682"/>
            <a:ext cx="202107" cy="102951"/>
          </a:xfrm>
          <a:custGeom>
            <a:avLst/>
            <a:gdLst>
              <a:gd name="T0" fmla="*/ 0 w 241"/>
              <a:gd name="T1" fmla="*/ 32 h 121"/>
              <a:gd name="T2" fmla="*/ 59 w 241"/>
              <a:gd name="T3" fmla="*/ 0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12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8" name="Freeform 240">
            <a:extLst>
              <a:ext uri="{FF2B5EF4-FFF2-40B4-BE49-F238E27FC236}">
                <a16:creationId xmlns:a16="http://schemas.microsoft.com/office/drawing/2014/main" id="{E524453F-3E19-47CD-B550-F6AB82079A0B}"/>
              </a:ext>
            </a:extLst>
          </p:cNvPr>
          <p:cNvSpPr>
            <a:spLocks/>
          </p:cNvSpPr>
          <p:nvPr/>
        </p:nvSpPr>
        <p:spPr bwMode="auto">
          <a:xfrm>
            <a:off x="6581119" y="2034100"/>
            <a:ext cx="194974" cy="95851"/>
          </a:xfrm>
          <a:custGeom>
            <a:avLst/>
            <a:gdLst>
              <a:gd name="T0" fmla="*/ 0 w 233"/>
              <a:gd name="T1" fmla="*/ 29 h 113"/>
              <a:gd name="T2" fmla="*/ 57 w 233"/>
              <a:gd name="T3" fmla="*/ 0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11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9" name="Freeform 241">
            <a:extLst>
              <a:ext uri="{FF2B5EF4-FFF2-40B4-BE49-F238E27FC236}">
                <a16:creationId xmlns:a16="http://schemas.microsoft.com/office/drawing/2014/main" id="{23AF6383-9C50-40E4-91EA-1EF9A3A3DC16}"/>
              </a:ext>
            </a:extLst>
          </p:cNvPr>
          <p:cNvSpPr>
            <a:spLocks/>
          </p:cNvSpPr>
          <p:nvPr/>
        </p:nvSpPr>
        <p:spPr bwMode="auto">
          <a:xfrm>
            <a:off x="6581119" y="2075517"/>
            <a:ext cx="194974" cy="88751"/>
          </a:xfrm>
          <a:custGeom>
            <a:avLst/>
            <a:gdLst>
              <a:gd name="T0" fmla="*/ 0 w 233"/>
              <a:gd name="T1" fmla="*/ 27 h 105"/>
              <a:gd name="T2" fmla="*/ 57 w 233"/>
              <a:gd name="T3" fmla="*/ 0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10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0" name="Freeform 242">
            <a:extLst>
              <a:ext uri="{FF2B5EF4-FFF2-40B4-BE49-F238E27FC236}">
                <a16:creationId xmlns:a16="http://schemas.microsoft.com/office/drawing/2014/main" id="{7AC997C3-7FEB-459B-9F6D-9309196F02E4}"/>
              </a:ext>
            </a:extLst>
          </p:cNvPr>
          <p:cNvSpPr>
            <a:spLocks/>
          </p:cNvSpPr>
          <p:nvPr/>
        </p:nvSpPr>
        <p:spPr bwMode="auto">
          <a:xfrm>
            <a:off x="6581119" y="2115750"/>
            <a:ext cx="194974" cy="82834"/>
          </a:xfrm>
          <a:custGeom>
            <a:avLst/>
            <a:gdLst>
              <a:gd name="T0" fmla="*/ 0 w 233"/>
              <a:gd name="T1" fmla="*/ 26 h 97"/>
              <a:gd name="T2" fmla="*/ 57 w 233"/>
              <a:gd name="T3" fmla="*/ 0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9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1" name="Freeform 243">
            <a:extLst>
              <a:ext uri="{FF2B5EF4-FFF2-40B4-BE49-F238E27FC236}">
                <a16:creationId xmlns:a16="http://schemas.microsoft.com/office/drawing/2014/main" id="{80D5C6D8-E6DD-4C99-B722-A9CE50FED061}"/>
              </a:ext>
            </a:extLst>
          </p:cNvPr>
          <p:cNvSpPr>
            <a:spLocks/>
          </p:cNvSpPr>
          <p:nvPr/>
        </p:nvSpPr>
        <p:spPr bwMode="auto">
          <a:xfrm>
            <a:off x="6581119" y="2155984"/>
            <a:ext cx="194974" cy="76918"/>
          </a:xfrm>
          <a:custGeom>
            <a:avLst/>
            <a:gdLst>
              <a:gd name="T0" fmla="*/ 0 w 233"/>
              <a:gd name="T1" fmla="*/ 25 h 89"/>
              <a:gd name="T2" fmla="*/ 57 w 233"/>
              <a:gd name="T3" fmla="*/ 0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8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2" name="Freeform 244">
            <a:extLst>
              <a:ext uri="{FF2B5EF4-FFF2-40B4-BE49-F238E27FC236}">
                <a16:creationId xmlns:a16="http://schemas.microsoft.com/office/drawing/2014/main" id="{DB9AA767-31AE-408D-895F-62626B7EF912}"/>
              </a:ext>
            </a:extLst>
          </p:cNvPr>
          <p:cNvSpPr>
            <a:spLocks/>
          </p:cNvSpPr>
          <p:nvPr/>
        </p:nvSpPr>
        <p:spPr bwMode="auto">
          <a:xfrm>
            <a:off x="6581119" y="2196218"/>
            <a:ext cx="202107" cy="69817"/>
          </a:xfrm>
          <a:custGeom>
            <a:avLst/>
            <a:gdLst>
              <a:gd name="T0" fmla="*/ 0 w 241"/>
              <a:gd name="T1" fmla="*/ 23 h 81"/>
              <a:gd name="T2" fmla="*/ 59 w 241"/>
              <a:gd name="T3" fmla="*/ 0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8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3" name="Freeform 245">
            <a:extLst>
              <a:ext uri="{FF2B5EF4-FFF2-40B4-BE49-F238E27FC236}">
                <a16:creationId xmlns:a16="http://schemas.microsoft.com/office/drawing/2014/main" id="{57FF7366-A276-40B9-ACE9-291CC04100FE}"/>
              </a:ext>
            </a:extLst>
          </p:cNvPr>
          <p:cNvSpPr>
            <a:spLocks/>
          </p:cNvSpPr>
          <p:nvPr/>
        </p:nvSpPr>
        <p:spPr bwMode="auto">
          <a:xfrm>
            <a:off x="6581119" y="2238819"/>
            <a:ext cx="194974" cy="60351"/>
          </a:xfrm>
          <a:custGeom>
            <a:avLst/>
            <a:gdLst>
              <a:gd name="T0" fmla="*/ 0 w 233"/>
              <a:gd name="T1" fmla="*/ 17 h 73"/>
              <a:gd name="T2" fmla="*/ 57 w 233"/>
              <a:gd name="T3" fmla="*/ 0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7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4" name="Freeform 246">
            <a:extLst>
              <a:ext uri="{FF2B5EF4-FFF2-40B4-BE49-F238E27FC236}">
                <a16:creationId xmlns:a16="http://schemas.microsoft.com/office/drawing/2014/main" id="{26060EE7-7B59-4B6A-9C35-99B41CCCDA6B}"/>
              </a:ext>
            </a:extLst>
          </p:cNvPr>
          <p:cNvSpPr>
            <a:spLocks/>
          </p:cNvSpPr>
          <p:nvPr/>
        </p:nvSpPr>
        <p:spPr bwMode="auto">
          <a:xfrm>
            <a:off x="6581119" y="2279053"/>
            <a:ext cx="194974" cy="54434"/>
          </a:xfrm>
          <a:custGeom>
            <a:avLst/>
            <a:gdLst>
              <a:gd name="T0" fmla="*/ 0 w 233"/>
              <a:gd name="T1" fmla="*/ 16 h 65"/>
              <a:gd name="T2" fmla="*/ 57 w 233"/>
              <a:gd name="T3" fmla="*/ 0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6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5" name="Freeform 247">
            <a:extLst>
              <a:ext uri="{FF2B5EF4-FFF2-40B4-BE49-F238E27FC236}">
                <a16:creationId xmlns:a16="http://schemas.microsoft.com/office/drawing/2014/main" id="{80E4DCF5-227B-4BC7-816C-375FB1BAE869}"/>
              </a:ext>
            </a:extLst>
          </p:cNvPr>
          <p:cNvSpPr>
            <a:spLocks/>
          </p:cNvSpPr>
          <p:nvPr/>
        </p:nvSpPr>
        <p:spPr bwMode="auto">
          <a:xfrm>
            <a:off x="6581119" y="2319286"/>
            <a:ext cx="194974" cy="48517"/>
          </a:xfrm>
          <a:custGeom>
            <a:avLst/>
            <a:gdLst>
              <a:gd name="T0" fmla="*/ 0 w 233"/>
              <a:gd name="T1" fmla="*/ 15 h 57"/>
              <a:gd name="T2" fmla="*/ 57 w 233"/>
              <a:gd name="T3" fmla="*/ 0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5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6" name="Freeform 248">
            <a:extLst>
              <a:ext uri="{FF2B5EF4-FFF2-40B4-BE49-F238E27FC236}">
                <a16:creationId xmlns:a16="http://schemas.microsoft.com/office/drawing/2014/main" id="{51190C88-28CD-4E0C-9584-85845B4E3BE0}"/>
              </a:ext>
            </a:extLst>
          </p:cNvPr>
          <p:cNvSpPr>
            <a:spLocks/>
          </p:cNvSpPr>
          <p:nvPr/>
        </p:nvSpPr>
        <p:spPr bwMode="auto">
          <a:xfrm>
            <a:off x="6581119" y="2359520"/>
            <a:ext cx="202107" cy="42600"/>
          </a:xfrm>
          <a:custGeom>
            <a:avLst/>
            <a:gdLst>
              <a:gd name="T0" fmla="*/ 0 w 241"/>
              <a:gd name="T1" fmla="*/ 14 h 49"/>
              <a:gd name="T2" fmla="*/ 59 w 241"/>
              <a:gd name="T3" fmla="*/ 0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48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7" name="Freeform 249">
            <a:extLst>
              <a:ext uri="{FF2B5EF4-FFF2-40B4-BE49-F238E27FC236}">
                <a16:creationId xmlns:a16="http://schemas.microsoft.com/office/drawing/2014/main" id="{0F361F36-590F-4770-927D-908F95FAD8F5}"/>
              </a:ext>
            </a:extLst>
          </p:cNvPr>
          <p:cNvSpPr>
            <a:spLocks/>
          </p:cNvSpPr>
          <p:nvPr/>
        </p:nvSpPr>
        <p:spPr bwMode="auto">
          <a:xfrm>
            <a:off x="6581119" y="2400937"/>
            <a:ext cx="202107" cy="35500"/>
          </a:xfrm>
          <a:custGeom>
            <a:avLst/>
            <a:gdLst>
              <a:gd name="T0" fmla="*/ 0 w 241"/>
              <a:gd name="T1" fmla="*/ 11 h 41"/>
              <a:gd name="T2" fmla="*/ 59 w 241"/>
              <a:gd name="T3" fmla="*/ 0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40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8" name="Freeform 250">
            <a:extLst>
              <a:ext uri="{FF2B5EF4-FFF2-40B4-BE49-F238E27FC236}">
                <a16:creationId xmlns:a16="http://schemas.microsoft.com/office/drawing/2014/main" id="{E918B761-5DF9-4C5A-AAF8-C862BCE85607}"/>
              </a:ext>
            </a:extLst>
          </p:cNvPr>
          <p:cNvSpPr>
            <a:spLocks/>
          </p:cNvSpPr>
          <p:nvPr/>
        </p:nvSpPr>
        <p:spPr bwMode="auto">
          <a:xfrm>
            <a:off x="6581119" y="2442354"/>
            <a:ext cx="202107" cy="28400"/>
          </a:xfrm>
          <a:custGeom>
            <a:avLst/>
            <a:gdLst>
              <a:gd name="T0" fmla="*/ 0 w 241"/>
              <a:gd name="T1" fmla="*/ 9 h 33"/>
              <a:gd name="T2" fmla="*/ 59 w 241"/>
              <a:gd name="T3" fmla="*/ 0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32"/>
                </a:moveTo>
                <a:lnTo>
                  <a:pt x="240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9" name="Freeform 251">
            <a:extLst>
              <a:ext uri="{FF2B5EF4-FFF2-40B4-BE49-F238E27FC236}">
                <a16:creationId xmlns:a16="http://schemas.microsoft.com/office/drawing/2014/main" id="{7FB6AE92-4510-4040-BC66-8A100A253BE9}"/>
              </a:ext>
            </a:extLst>
          </p:cNvPr>
          <p:cNvSpPr>
            <a:spLocks/>
          </p:cNvSpPr>
          <p:nvPr/>
        </p:nvSpPr>
        <p:spPr bwMode="auto">
          <a:xfrm>
            <a:off x="6581119" y="2482588"/>
            <a:ext cx="194974" cy="21300"/>
          </a:xfrm>
          <a:custGeom>
            <a:avLst/>
            <a:gdLst>
              <a:gd name="T0" fmla="*/ 0 w 233"/>
              <a:gd name="T1" fmla="*/ 6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0" name="Freeform 252">
            <a:extLst>
              <a:ext uri="{FF2B5EF4-FFF2-40B4-BE49-F238E27FC236}">
                <a16:creationId xmlns:a16="http://schemas.microsoft.com/office/drawing/2014/main" id="{5286F81C-1B68-4CA1-A775-37CB26EF383D}"/>
              </a:ext>
            </a:extLst>
          </p:cNvPr>
          <p:cNvSpPr>
            <a:spLocks/>
          </p:cNvSpPr>
          <p:nvPr/>
        </p:nvSpPr>
        <p:spPr bwMode="auto">
          <a:xfrm>
            <a:off x="6581119" y="2516905"/>
            <a:ext cx="194974" cy="28400"/>
          </a:xfrm>
          <a:custGeom>
            <a:avLst/>
            <a:gdLst>
              <a:gd name="T0" fmla="*/ 0 w 233"/>
              <a:gd name="T1" fmla="*/ 9 h 33"/>
              <a:gd name="T2" fmla="*/ 57 w 233"/>
              <a:gd name="T3" fmla="*/ 0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32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1" name="Freeform 253">
            <a:extLst>
              <a:ext uri="{FF2B5EF4-FFF2-40B4-BE49-F238E27FC236}">
                <a16:creationId xmlns:a16="http://schemas.microsoft.com/office/drawing/2014/main" id="{133BA84C-E6EC-4176-AC76-A5E9A7FA0FF6}"/>
              </a:ext>
            </a:extLst>
          </p:cNvPr>
          <p:cNvSpPr>
            <a:spLocks/>
          </p:cNvSpPr>
          <p:nvPr/>
        </p:nvSpPr>
        <p:spPr bwMode="auto">
          <a:xfrm>
            <a:off x="6581119" y="2558322"/>
            <a:ext cx="194974" cy="20117"/>
          </a:xfrm>
          <a:custGeom>
            <a:avLst/>
            <a:gdLst>
              <a:gd name="T0" fmla="*/ 0 w 233"/>
              <a:gd name="T1" fmla="*/ 5 h 25"/>
              <a:gd name="T2" fmla="*/ 57 w 233"/>
              <a:gd name="T3" fmla="*/ 0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24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2" name="Freeform 254">
            <a:extLst>
              <a:ext uri="{FF2B5EF4-FFF2-40B4-BE49-F238E27FC236}">
                <a16:creationId xmlns:a16="http://schemas.microsoft.com/office/drawing/2014/main" id="{6CEC26F8-688D-4F62-925D-B94B5C7A8FC2}"/>
              </a:ext>
            </a:extLst>
          </p:cNvPr>
          <p:cNvSpPr>
            <a:spLocks/>
          </p:cNvSpPr>
          <p:nvPr/>
        </p:nvSpPr>
        <p:spPr bwMode="auto">
          <a:xfrm>
            <a:off x="6581119" y="2598556"/>
            <a:ext cx="194974" cy="14200"/>
          </a:xfrm>
          <a:custGeom>
            <a:avLst/>
            <a:gdLst>
              <a:gd name="T0" fmla="*/ 0 w 233"/>
              <a:gd name="T1" fmla="*/ 4 h 17"/>
              <a:gd name="T2" fmla="*/ 57 w 233"/>
              <a:gd name="T3" fmla="*/ 0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16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3" name="Freeform 255">
            <a:extLst>
              <a:ext uri="{FF2B5EF4-FFF2-40B4-BE49-F238E27FC236}">
                <a16:creationId xmlns:a16="http://schemas.microsoft.com/office/drawing/2014/main" id="{5815379F-0539-4776-AF36-9714970B25FA}"/>
              </a:ext>
            </a:extLst>
          </p:cNvPr>
          <p:cNvSpPr>
            <a:spLocks/>
          </p:cNvSpPr>
          <p:nvPr/>
        </p:nvSpPr>
        <p:spPr bwMode="auto">
          <a:xfrm>
            <a:off x="6581119" y="2638789"/>
            <a:ext cx="194974" cy="8283"/>
          </a:xfrm>
          <a:custGeom>
            <a:avLst/>
            <a:gdLst>
              <a:gd name="T0" fmla="*/ 0 w 233"/>
              <a:gd name="T1" fmla="*/ 3 h 9"/>
              <a:gd name="T2" fmla="*/ 57 w 233"/>
              <a:gd name="T3" fmla="*/ 0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8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4" name="Freeform 256">
            <a:extLst>
              <a:ext uri="{FF2B5EF4-FFF2-40B4-BE49-F238E27FC236}">
                <a16:creationId xmlns:a16="http://schemas.microsoft.com/office/drawing/2014/main" id="{CED11461-7FB2-42A6-A7D4-838761153AF9}"/>
              </a:ext>
            </a:extLst>
          </p:cNvPr>
          <p:cNvSpPr>
            <a:spLocks/>
          </p:cNvSpPr>
          <p:nvPr/>
        </p:nvSpPr>
        <p:spPr bwMode="auto">
          <a:xfrm>
            <a:off x="6581119" y="2679023"/>
            <a:ext cx="194974" cy="2367"/>
          </a:xfrm>
          <a:custGeom>
            <a:avLst/>
            <a:gdLst>
              <a:gd name="T0" fmla="*/ 0 w 233"/>
              <a:gd name="T1" fmla="*/ 0 h 1"/>
              <a:gd name="T2" fmla="*/ 57 w 233"/>
              <a:gd name="T3" fmla="*/ 0 h 1"/>
              <a:gd name="T4" fmla="*/ 0 60000 65536"/>
              <a:gd name="T5" fmla="*/ 0 60000 65536"/>
              <a:gd name="T6" fmla="*/ 0 w 233"/>
              <a:gd name="T7" fmla="*/ 0 h 1"/>
              <a:gd name="T8" fmla="*/ 233 w 23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">
                <a:moveTo>
                  <a:pt x="0" y="0"/>
                </a:moveTo>
                <a:lnTo>
                  <a:pt x="232" y="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5" name="Freeform 257">
            <a:extLst>
              <a:ext uri="{FF2B5EF4-FFF2-40B4-BE49-F238E27FC236}">
                <a16:creationId xmlns:a16="http://schemas.microsoft.com/office/drawing/2014/main" id="{EFEEE791-394B-40C8-AE14-25A4D32A2E91}"/>
              </a:ext>
            </a:extLst>
          </p:cNvPr>
          <p:cNvSpPr>
            <a:spLocks/>
          </p:cNvSpPr>
          <p:nvPr/>
        </p:nvSpPr>
        <p:spPr bwMode="auto">
          <a:xfrm>
            <a:off x="6581119" y="3264780"/>
            <a:ext cx="202107" cy="102951"/>
          </a:xfrm>
          <a:custGeom>
            <a:avLst/>
            <a:gdLst>
              <a:gd name="T0" fmla="*/ 0 w 241"/>
              <a:gd name="T1" fmla="*/ 0 h 121"/>
              <a:gd name="T2" fmla="*/ 59 w 241"/>
              <a:gd name="T3" fmla="*/ 32 h 121"/>
              <a:gd name="T4" fmla="*/ 0 60000 65536"/>
              <a:gd name="T5" fmla="*/ 0 60000 65536"/>
              <a:gd name="T6" fmla="*/ 0 w 241"/>
              <a:gd name="T7" fmla="*/ 0 h 121"/>
              <a:gd name="T8" fmla="*/ 241 w 241"/>
              <a:gd name="T9" fmla="*/ 121 h 1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121">
                <a:moveTo>
                  <a:pt x="0" y="0"/>
                </a:moveTo>
                <a:lnTo>
                  <a:pt x="240" y="12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6" name="Freeform 258">
            <a:extLst>
              <a:ext uri="{FF2B5EF4-FFF2-40B4-BE49-F238E27FC236}">
                <a16:creationId xmlns:a16="http://schemas.microsoft.com/office/drawing/2014/main" id="{E308BB3F-E5EA-44E2-90CD-F093C77970EC}"/>
              </a:ext>
            </a:extLst>
          </p:cNvPr>
          <p:cNvSpPr>
            <a:spLocks/>
          </p:cNvSpPr>
          <p:nvPr/>
        </p:nvSpPr>
        <p:spPr bwMode="auto">
          <a:xfrm>
            <a:off x="6581119" y="3230463"/>
            <a:ext cx="194974" cy="97035"/>
          </a:xfrm>
          <a:custGeom>
            <a:avLst/>
            <a:gdLst>
              <a:gd name="T0" fmla="*/ 0 w 233"/>
              <a:gd name="T1" fmla="*/ 0 h 113"/>
              <a:gd name="T2" fmla="*/ 57 w 233"/>
              <a:gd name="T3" fmla="*/ 31 h 113"/>
              <a:gd name="T4" fmla="*/ 0 60000 65536"/>
              <a:gd name="T5" fmla="*/ 0 60000 65536"/>
              <a:gd name="T6" fmla="*/ 0 w 233"/>
              <a:gd name="T7" fmla="*/ 0 h 113"/>
              <a:gd name="T8" fmla="*/ 233 w 233"/>
              <a:gd name="T9" fmla="*/ 113 h 1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13">
                <a:moveTo>
                  <a:pt x="0" y="0"/>
                </a:moveTo>
                <a:lnTo>
                  <a:pt x="232" y="11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7" name="Freeform 259">
            <a:extLst>
              <a:ext uri="{FF2B5EF4-FFF2-40B4-BE49-F238E27FC236}">
                <a16:creationId xmlns:a16="http://schemas.microsoft.com/office/drawing/2014/main" id="{A138879E-5385-49CD-AABF-42E6D05FE990}"/>
              </a:ext>
            </a:extLst>
          </p:cNvPr>
          <p:cNvSpPr>
            <a:spLocks/>
          </p:cNvSpPr>
          <p:nvPr/>
        </p:nvSpPr>
        <p:spPr bwMode="auto">
          <a:xfrm>
            <a:off x="6581119" y="3196146"/>
            <a:ext cx="194974" cy="88751"/>
          </a:xfrm>
          <a:custGeom>
            <a:avLst/>
            <a:gdLst>
              <a:gd name="T0" fmla="*/ 0 w 233"/>
              <a:gd name="T1" fmla="*/ 0 h 105"/>
              <a:gd name="T2" fmla="*/ 57 w 233"/>
              <a:gd name="T3" fmla="*/ 27 h 105"/>
              <a:gd name="T4" fmla="*/ 0 60000 65536"/>
              <a:gd name="T5" fmla="*/ 0 60000 65536"/>
              <a:gd name="T6" fmla="*/ 0 w 233"/>
              <a:gd name="T7" fmla="*/ 0 h 105"/>
              <a:gd name="T8" fmla="*/ 233 w 233"/>
              <a:gd name="T9" fmla="*/ 105 h 1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05">
                <a:moveTo>
                  <a:pt x="0" y="0"/>
                </a:moveTo>
                <a:lnTo>
                  <a:pt x="232" y="1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8" name="Freeform 260">
            <a:extLst>
              <a:ext uri="{FF2B5EF4-FFF2-40B4-BE49-F238E27FC236}">
                <a16:creationId xmlns:a16="http://schemas.microsoft.com/office/drawing/2014/main" id="{52C394B3-EE9F-451A-AF49-6E25A4D8A15A}"/>
              </a:ext>
            </a:extLst>
          </p:cNvPr>
          <p:cNvSpPr>
            <a:spLocks/>
          </p:cNvSpPr>
          <p:nvPr/>
        </p:nvSpPr>
        <p:spPr bwMode="auto">
          <a:xfrm>
            <a:off x="6581119" y="3161829"/>
            <a:ext cx="194974" cy="82834"/>
          </a:xfrm>
          <a:custGeom>
            <a:avLst/>
            <a:gdLst>
              <a:gd name="T0" fmla="*/ 0 w 233"/>
              <a:gd name="T1" fmla="*/ 0 h 97"/>
              <a:gd name="T2" fmla="*/ 57 w 233"/>
              <a:gd name="T3" fmla="*/ 26 h 97"/>
              <a:gd name="T4" fmla="*/ 0 60000 65536"/>
              <a:gd name="T5" fmla="*/ 0 60000 65536"/>
              <a:gd name="T6" fmla="*/ 0 w 233"/>
              <a:gd name="T7" fmla="*/ 0 h 97"/>
              <a:gd name="T8" fmla="*/ 233 w 233"/>
              <a:gd name="T9" fmla="*/ 97 h 9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7">
                <a:moveTo>
                  <a:pt x="0" y="0"/>
                </a:moveTo>
                <a:lnTo>
                  <a:pt x="232" y="9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9" name="Freeform 261">
            <a:extLst>
              <a:ext uri="{FF2B5EF4-FFF2-40B4-BE49-F238E27FC236}">
                <a16:creationId xmlns:a16="http://schemas.microsoft.com/office/drawing/2014/main" id="{99F20007-D907-4F19-9884-1CF6FBC50CD4}"/>
              </a:ext>
            </a:extLst>
          </p:cNvPr>
          <p:cNvSpPr>
            <a:spLocks/>
          </p:cNvSpPr>
          <p:nvPr/>
        </p:nvSpPr>
        <p:spPr bwMode="auto">
          <a:xfrm>
            <a:off x="6581119" y="3127512"/>
            <a:ext cx="194974" cy="76918"/>
          </a:xfrm>
          <a:custGeom>
            <a:avLst/>
            <a:gdLst>
              <a:gd name="T0" fmla="*/ 0 w 233"/>
              <a:gd name="T1" fmla="*/ 0 h 89"/>
              <a:gd name="T2" fmla="*/ 57 w 233"/>
              <a:gd name="T3" fmla="*/ 25 h 89"/>
              <a:gd name="T4" fmla="*/ 0 60000 65536"/>
              <a:gd name="T5" fmla="*/ 0 60000 65536"/>
              <a:gd name="T6" fmla="*/ 0 w 233"/>
              <a:gd name="T7" fmla="*/ 0 h 89"/>
              <a:gd name="T8" fmla="*/ 233 w 233"/>
              <a:gd name="T9" fmla="*/ 89 h 8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89">
                <a:moveTo>
                  <a:pt x="0" y="0"/>
                </a:moveTo>
                <a:lnTo>
                  <a:pt x="232" y="8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0" name="Freeform 262">
            <a:extLst>
              <a:ext uri="{FF2B5EF4-FFF2-40B4-BE49-F238E27FC236}">
                <a16:creationId xmlns:a16="http://schemas.microsoft.com/office/drawing/2014/main" id="{EA0F7CC4-6445-4DEC-88F3-55C336A00D91}"/>
              </a:ext>
            </a:extLst>
          </p:cNvPr>
          <p:cNvSpPr>
            <a:spLocks/>
          </p:cNvSpPr>
          <p:nvPr/>
        </p:nvSpPr>
        <p:spPr bwMode="auto">
          <a:xfrm>
            <a:off x="6581119" y="3095562"/>
            <a:ext cx="202107" cy="67450"/>
          </a:xfrm>
          <a:custGeom>
            <a:avLst/>
            <a:gdLst>
              <a:gd name="T0" fmla="*/ 0 w 241"/>
              <a:gd name="T1" fmla="*/ 0 h 81"/>
              <a:gd name="T2" fmla="*/ 59 w 241"/>
              <a:gd name="T3" fmla="*/ 19 h 81"/>
              <a:gd name="T4" fmla="*/ 0 60000 65536"/>
              <a:gd name="T5" fmla="*/ 0 60000 65536"/>
              <a:gd name="T6" fmla="*/ 0 w 241"/>
              <a:gd name="T7" fmla="*/ 0 h 81"/>
              <a:gd name="T8" fmla="*/ 241 w 241"/>
              <a:gd name="T9" fmla="*/ 81 h 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81">
                <a:moveTo>
                  <a:pt x="0" y="0"/>
                </a:moveTo>
                <a:lnTo>
                  <a:pt x="240" y="8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1" name="Freeform 263">
            <a:extLst>
              <a:ext uri="{FF2B5EF4-FFF2-40B4-BE49-F238E27FC236}">
                <a16:creationId xmlns:a16="http://schemas.microsoft.com/office/drawing/2014/main" id="{7DBC3227-C0B8-47D3-9C1E-8A5DB7082BF0}"/>
              </a:ext>
            </a:extLst>
          </p:cNvPr>
          <p:cNvSpPr>
            <a:spLocks/>
          </p:cNvSpPr>
          <p:nvPr/>
        </p:nvSpPr>
        <p:spPr bwMode="auto">
          <a:xfrm>
            <a:off x="6581119" y="3061245"/>
            <a:ext cx="194974" cy="61534"/>
          </a:xfrm>
          <a:custGeom>
            <a:avLst/>
            <a:gdLst>
              <a:gd name="T0" fmla="*/ 0 w 233"/>
              <a:gd name="T1" fmla="*/ 0 h 73"/>
              <a:gd name="T2" fmla="*/ 57 w 233"/>
              <a:gd name="T3" fmla="*/ 19 h 73"/>
              <a:gd name="T4" fmla="*/ 0 60000 65536"/>
              <a:gd name="T5" fmla="*/ 0 60000 65536"/>
              <a:gd name="T6" fmla="*/ 0 w 233"/>
              <a:gd name="T7" fmla="*/ 0 h 73"/>
              <a:gd name="T8" fmla="*/ 233 w 233"/>
              <a:gd name="T9" fmla="*/ 73 h 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73">
                <a:moveTo>
                  <a:pt x="0" y="0"/>
                </a:moveTo>
                <a:lnTo>
                  <a:pt x="232" y="7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2" name="Freeform 264">
            <a:extLst>
              <a:ext uri="{FF2B5EF4-FFF2-40B4-BE49-F238E27FC236}">
                <a16:creationId xmlns:a16="http://schemas.microsoft.com/office/drawing/2014/main" id="{942A298D-02A6-4CAA-9F28-568B9EEC6F36}"/>
              </a:ext>
            </a:extLst>
          </p:cNvPr>
          <p:cNvSpPr>
            <a:spLocks/>
          </p:cNvSpPr>
          <p:nvPr/>
        </p:nvSpPr>
        <p:spPr bwMode="auto">
          <a:xfrm>
            <a:off x="6581119" y="3026927"/>
            <a:ext cx="194974" cy="54434"/>
          </a:xfrm>
          <a:custGeom>
            <a:avLst/>
            <a:gdLst>
              <a:gd name="T0" fmla="*/ 0 w 233"/>
              <a:gd name="T1" fmla="*/ 0 h 65"/>
              <a:gd name="T2" fmla="*/ 57 w 233"/>
              <a:gd name="T3" fmla="*/ 16 h 65"/>
              <a:gd name="T4" fmla="*/ 0 60000 65536"/>
              <a:gd name="T5" fmla="*/ 0 60000 65536"/>
              <a:gd name="T6" fmla="*/ 0 w 233"/>
              <a:gd name="T7" fmla="*/ 0 h 65"/>
              <a:gd name="T8" fmla="*/ 233 w 233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65">
                <a:moveTo>
                  <a:pt x="0" y="0"/>
                </a:moveTo>
                <a:lnTo>
                  <a:pt x="232" y="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3" name="Freeform 265">
            <a:extLst>
              <a:ext uri="{FF2B5EF4-FFF2-40B4-BE49-F238E27FC236}">
                <a16:creationId xmlns:a16="http://schemas.microsoft.com/office/drawing/2014/main" id="{372D3966-0F2E-4C28-91C1-9874F8EFFF2D}"/>
              </a:ext>
            </a:extLst>
          </p:cNvPr>
          <p:cNvSpPr>
            <a:spLocks/>
          </p:cNvSpPr>
          <p:nvPr/>
        </p:nvSpPr>
        <p:spPr bwMode="auto">
          <a:xfrm>
            <a:off x="6581119" y="2992610"/>
            <a:ext cx="194974" cy="48517"/>
          </a:xfrm>
          <a:custGeom>
            <a:avLst/>
            <a:gdLst>
              <a:gd name="T0" fmla="*/ 0 w 233"/>
              <a:gd name="T1" fmla="*/ 0 h 57"/>
              <a:gd name="T2" fmla="*/ 57 w 233"/>
              <a:gd name="T3" fmla="*/ 15 h 57"/>
              <a:gd name="T4" fmla="*/ 0 60000 65536"/>
              <a:gd name="T5" fmla="*/ 0 60000 65536"/>
              <a:gd name="T6" fmla="*/ 0 w 233"/>
              <a:gd name="T7" fmla="*/ 0 h 57"/>
              <a:gd name="T8" fmla="*/ 233 w 233"/>
              <a:gd name="T9" fmla="*/ 57 h 5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57">
                <a:moveTo>
                  <a:pt x="0" y="0"/>
                </a:moveTo>
                <a:lnTo>
                  <a:pt x="232" y="5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4" name="Freeform 266">
            <a:extLst>
              <a:ext uri="{FF2B5EF4-FFF2-40B4-BE49-F238E27FC236}">
                <a16:creationId xmlns:a16="http://schemas.microsoft.com/office/drawing/2014/main" id="{0A555C4F-3B9E-4845-A369-E5ABCB77EE38}"/>
              </a:ext>
            </a:extLst>
          </p:cNvPr>
          <p:cNvSpPr>
            <a:spLocks/>
          </p:cNvSpPr>
          <p:nvPr/>
        </p:nvSpPr>
        <p:spPr bwMode="auto">
          <a:xfrm>
            <a:off x="6581119" y="2958293"/>
            <a:ext cx="202107" cy="41417"/>
          </a:xfrm>
          <a:custGeom>
            <a:avLst/>
            <a:gdLst>
              <a:gd name="T0" fmla="*/ 0 w 241"/>
              <a:gd name="T1" fmla="*/ 0 h 49"/>
              <a:gd name="T2" fmla="*/ 59 w 241"/>
              <a:gd name="T3" fmla="*/ 12 h 49"/>
              <a:gd name="T4" fmla="*/ 0 60000 65536"/>
              <a:gd name="T5" fmla="*/ 0 60000 65536"/>
              <a:gd name="T6" fmla="*/ 0 w 241"/>
              <a:gd name="T7" fmla="*/ 0 h 49"/>
              <a:gd name="T8" fmla="*/ 241 w 241"/>
              <a:gd name="T9" fmla="*/ 49 h 4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9">
                <a:moveTo>
                  <a:pt x="0" y="0"/>
                </a:moveTo>
                <a:lnTo>
                  <a:pt x="240" y="4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5" name="Freeform 267">
            <a:extLst>
              <a:ext uri="{FF2B5EF4-FFF2-40B4-BE49-F238E27FC236}">
                <a16:creationId xmlns:a16="http://schemas.microsoft.com/office/drawing/2014/main" id="{E4B03781-DA6F-4F40-8177-6728B9649F03}"/>
              </a:ext>
            </a:extLst>
          </p:cNvPr>
          <p:cNvSpPr>
            <a:spLocks/>
          </p:cNvSpPr>
          <p:nvPr/>
        </p:nvSpPr>
        <p:spPr bwMode="auto">
          <a:xfrm>
            <a:off x="6581119" y="2923976"/>
            <a:ext cx="202107" cy="35500"/>
          </a:xfrm>
          <a:custGeom>
            <a:avLst/>
            <a:gdLst>
              <a:gd name="T0" fmla="*/ 0 w 241"/>
              <a:gd name="T1" fmla="*/ 0 h 41"/>
              <a:gd name="T2" fmla="*/ 59 w 241"/>
              <a:gd name="T3" fmla="*/ 11 h 41"/>
              <a:gd name="T4" fmla="*/ 0 60000 65536"/>
              <a:gd name="T5" fmla="*/ 0 60000 65536"/>
              <a:gd name="T6" fmla="*/ 0 w 241"/>
              <a:gd name="T7" fmla="*/ 0 h 41"/>
              <a:gd name="T8" fmla="*/ 241 w 241"/>
              <a:gd name="T9" fmla="*/ 41 h 4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41">
                <a:moveTo>
                  <a:pt x="0" y="0"/>
                </a:moveTo>
                <a:lnTo>
                  <a:pt x="240" y="40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6" name="Freeform 268">
            <a:extLst>
              <a:ext uri="{FF2B5EF4-FFF2-40B4-BE49-F238E27FC236}">
                <a16:creationId xmlns:a16="http://schemas.microsoft.com/office/drawing/2014/main" id="{7321DC4C-E72E-47E9-9C4B-E645F635904B}"/>
              </a:ext>
            </a:extLst>
          </p:cNvPr>
          <p:cNvSpPr>
            <a:spLocks/>
          </p:cNvSpPr>
          <p:nvPr/>
        </p:nvSpPr>
        <p:spPr bwMode="auto">
          <a:xfrm>
            <a:off x="6581119" y="2890843"/>
            <a:ext cx="202107" cy="28400"/>
          </a:xfrm>
          <a:custGeom>
            <a:avLst/>
            <a:gdLst>
              <a:gd name="T0" fmla="*/ 0 w 241"/>
              <a:gd name="T1" fmla="*/ 0 h 33"/>
              <a:gd name="T2" fmla="*/ 59 w 241"/>
              <a:gd name="T3" fmla="*/ 9 h 33"/>
              <a:gd name="T4" fmla="*/ 0 60000 65536"/>
              <a:gd name="T5" fmla="*/ 0 60000 65536"/>
              <a:gd name="T6" fmla="*/ 0 w 241"/>
              <a:gd name="T7" fmla="*/ 0 h 33"/>
              <a:gd name="T8" fmla="*/ 241 w 241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1" h="33">
                <a:moveTo>
                  <a:pt x="0" y="0"/>
                </a:moveTo>
                <a:lnTo>
                  <a:pt x="240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7" name="Freeform 269">
            <a:extLst>
              <a:ext uri="{FF2B5EF4-FFF2-40B4-BE49-F238E27FC236}">
                <a16:creationId xmlns:a16="http://schemas.microsoft.com/office/drawing/2014/main" id="{205ED559-C8B9-4DF8-943D-B82BA84205F7}"/>
              </a:ext>
            </a:extLst>
          </p:cNvPr>
          <p:cNvSpPr>
            <a:spLocks/>
          </p:cNvSpPr>
          <p:nvPr/>
        </p:nvSpPr>
        <p:spPr bwMode="auto">
          <a:xfrm>
            <a:off x="6581119" y="2856526"/>
            <a:ext cx="194974" cy="20117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5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8" name="Freeform 270">
            <a:extLst>
              <a:ext uri="{FF2B5EF4-FFF2-40B4-BE49-F238E27FC236}">
                <a16:creationId xmlns:a16="http://schemas.microsoft.com/office/drawing/2014/main" id="{F2D1C761-4BA1-481C-97E0-D5CDABC5CC9F}"/>
              </a:ext>
            </a:extLst>
          </p:cNvPr>
          <p:cNvSpPr>
            <a:spLocks/>
          </p:cNvSpPr>
          <p:nvPr/>
        </p:nvSpPr>
        <p:spPr bwMode="auto">
          <a:xfrm>
            <a:off x="6581119" y="2816292"/>
            <a:ext cx="194974" cy="28400"/>
          </a:xfrm>
          <a:custGeom>
            <a:avLst/>
            <a:gdLst>
              <a:gd name="T0" fmla="*/ 0 w 233"/>
              <a:gd name="T1" fmla="*/ 0 h 33"/>
              <a:gd name="T2" fmla="*/ 57 w 233"/>
              <a:gd name="T3" fmla="*/ 9 h 33"/>
              <a:gd name="T4" fmla="*/ 0 60000 65536"/>
              <a:gd name="T5" fmla="*/ 0 60000 65536"/>
              <a:gd name="T6" fmla="*/ 0 w 233"/>
              <a:gd name="T7" fmla="*/ 0 h 33"/>
              <a:gd name="T8" fmla="*/ 233 w 233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33">
                <a:moveTo>
                  <a:pt x="0" y="0"/>
                </a:moveTo>
                <a:lnTo>
                  <a:pt x="232" y="3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39" name="Freeform 271">
            <a:extLst>
              <a:ext uri="{FF2B5EF4-FFF2-40B4-BE49-F238E27FC236}">
                <a16:creationId xmlns:a16="http://schemas.microsoft.com/office/drawing/2014/main" id="{B9FEBB41-12F3-48FB-A308-648AF79CD00D}"/>
              </a:ext>
            </a:extLst>
          </p:cNvPr>
          <p:cNvSpPr>
            <a:spLocks/>
          </p:cNvSpPr>
          <p:nvPr/>
        </p:nvSpPr>
        <p:spPr bwMode="auto">
          <a:xfrm>
            <a:off x="6581119" y="2781975"/>
            <a:ext cx="194974" cy="20117"/>
          </a:xfrm>
          <a:custGeom>
            <a:avLst/>
            <a:gdLst>
              <a:gd name="T0" fmla="*/ 0 w 233"/>
              <a:gd name="T1" fmla="*/ 0 h 25"/>
              <a:gd name="T2" fmla="*/ 57 w 233"/>
              <a:gd name="T3" fmla="*/ 5 h 25"/>
              <a:gd name="T4" fmla="*/ 0 60000 65536"/>
              <a:gd name="T5" fmla="*/ 0 60000 65536"/>
              <a:gd name="T6" fmla="*/ 0 w 233"/>
              <a:gd name="T7" fmla="*/ 0 h 25"/>
              <a:gd name="T8" fmla="*/ 233 w 233"/>
              <a:gd name="T9" fmla="*/ 25 h 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25">
                <a:moveTo>
                  <a:pt x="0" y="0"/>
                </a:moveTo>
                <a:lnTo>
                  <a:pt x="232" y="2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0" name="Freeform 272">
            <a:extLst>
              <a:ext uri="{FF2B5EF4-FFF2-40B4-BE49-F238E27FC236}">
                <a16:creationId xmlns:a16="http://schemas.microsoft.com/office/drawing/2014/main" id="{4392093A-59D8-4388-90AD-3725DAC32C1C}"/>
              </a:ext>
            </a:extLst>
          </p:cNvPr>
          <p:cNvSpPr>
            <a:spLocks/>
          </p:cNvSpPr>
          <p:nvPr/>
        </p:nvSpPr>
        <p:spPr bwMode="auto">
          <a:xfrm>
            <a:off x="6581119" y="2747658"/>
            <a:ext cx="194974" cy="14200"/>
          </a:xfrm>
          <a:custGeom>
            <a:avLst/>
            <a:gdLst>
              <a:gd name="T0" fmla="*/ 0 w 233"/>
              <a:gd name="T1" fmla="*/ 0 h 17"/>
              <a:gd name="T2" fmla="*/ 57 w 233"/>
              <a:gd name="T3" fmla="*/ 4 h 17"/>
              <a:gd name="T4" fmla="*/ 0 60000 65536"/>
              <a:gd name="T5" fmla="*/ 0 60000 65536"/>
              <a:gd name="T6" fmla="*/ 0 w 233"/>
              <a:gd name="T7" fmla="*/ 0 h 17"/>
              <a:gd name="T8" fmla="*/ 233 w 233"/>
              <a:gd name="T9" fmla="*/ 17 h 1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17">
                <a:moveTo>
                  <a:pt x="0" y="0"/>
                </a:moveTo>
                <a:lnTo>
                  <a:pt x="232" y="16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1" name="Freeform 273">
            <a:extLst>
              <a:ext uri="{FF2B5EF4-FFF2-40B4-BE49-F238E27FC236}">
                <a16:creationId xmlns:a16="http://schemas.microsoft.com/office/drawing/2014/main" id="{7684BA82-9F25-400D-909C-F906E47CBD04}"/>
              </a:ext>
            </a:extLst>
          </p:cNvPr>
          <p:cNvSpPr>
            <a:spLocks/>
          </p:cNvSpPr>
          <p:nvPr/>
        </p:nvSpPr>
        <p:spPr bwMode="auto">
          <a:xfrm>
            <a:off x="6581119" y="2713340"/>
            <a:ext cx="194974" cy="8283"/>
          </a:xfrm>
          <a:custGeom>
            <a:avLst/>
            <a:gdLst>
              <a:gd name="T0" fmla="*/ 0 w 233"/>
              <a:gd name="T1" fmla="*/ 0 h 9"/>
              <a:gd name="T2" fmla="*/ 57 w 233"/>
              <a:gd name="T3" fmla="*/ 3 h 9"/>
              <a:gd name="T4" fmla="*/ 0 60000 65536"/>
              <a:gd name="T5" fmla="*/ 0 60000 65536"/>
              <a:gd name="T6" fmla="*/ 0 w 233"/>
              <a:gd name="T7" fmla="*/ 0 h 9"/>
              <a:gd name="T8" fmla="*/ 233 w 233"/>
              <a:gd name="T9" fmla="*/ 9 h 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3" h="9">
                <a:moveTo>
                  <a:pt x="0" y="0"/>
                </a:moveTo>
                <a:lnTo>
                  <a:pt x="232" y="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2" name="Freeform 274">
            <a:extLst>
              <a:ext uri="{FF2B5EF4-FFF2-40B4-BE49-F238E27FC236}">
                <a16:creationId xmlns:a16="http://schemas.microsoft.com/office/drawing/2014/main" id="{9157EDDD-47F5-46C0-9338-A6E89B96FA7A}"/>
              </a:ext>
            </a:extLst>
          </p:cNvPr>
          <p:cNvSpPr>
            <a:spLocks/>
          </p:cNvSpPr>
          <p:nvPr/>
        </p:nvSpPr>
        <p:spPr bwMode="auto">
          <a:xfrm>
            <a:off x="6621540" y="2041199"/>
            <a:ext cx="0" cy="1278014"/>
          </a:xfrm>
          <a:custGeom>
            <a:avLst/>
            <a:gdLst>
              <a:gd name="T0" fmla="*/ 0 w 1"/>
              <a:gd name="T1" fmla="*/ 0 h 1505"/>
              <a:gd name="T2" fmla="*/ 0 w 1"/>
              <a:gd name="T3" fmla="*/ 398 h 1505"/>
              <a:gd name="T4" fmla="*/ 0 60000 65536"/>
              <a:gd name="T5" fmla="*/ 0 60000 65536"/>
              <a:gd name="T6" fmla="*/ 0 w 1"/>
              <a:gd name="T7" fmla="*/ 0 h 1505"/>
              <a:gd name="T8" fmla="*/ 0 w 1"/>
              <a:gd name="T9" fmla="*/ 1505 h 15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05">
                <a:moveTo>
                  <a:pt x="0" y="0"/>
                </a:moveTo>
                <a:lnTo>
                  <a:pt x="0" y="150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3" name="Freeform 275">
            <a:extLst>
              <a:ext uri="{FF2B5EF4-FFF2-40B4-BE49-F238E27FC236}">
                <a16:creationId xmlns:a16="http://schemas.microsoft.com/office/drawing/2014/main" id="{4BB70C55-BAEC-4FB4-9C62-43AD93867AE9}"/>
              </a:ext>
            </a:extLst>
          </p:cNvPr>
          <p:cNvSpPr>
            <a:spLocks/>
          </p:cNvSpPr>
          <p:nvPr/>
        </p:nvSpPr>
        <p:spPr bwMode="auto">
          <a:xfrm>
            <a:off x="6661962" y="2021082"/>
            <a:ext cx="1189" cy="1318248"/>
          </a:xfrm>
          <a:custGeom>
            <a:avLst/>
            <a:gdLst>
              <a:gd name="T0" fmla="*/ 0 w 1"/>
              <a:gd name="T1" fmla="*/ 0 h 1553"/>
              <a:gd name="T2" fmla="*/ 0 w 1"/>
              <a:gd name="T3" fmla="*/ 410 h 1553"/>
              <a:gd name="T4" fmla="*/ 0 60000 65536"/>
              <a:gd name="T5" fmla="*/ 0 60000 65536"/>
              <a:gd name="T6" fmla="*/ 0 w 1"/>
              <a:gd name="T7" fmla="*/ 0 h 1553"/>
              <a:gd name="T8" fmla="*/ 1 w 1"/>
              <a:gd name="T9" fmla="*/ 1553 h 155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553">
                <a:moveTo>
                  <a:pt x="0" y="0"/>
                </a:moveTo>
                <a:lnTo>
                  <a:pt x="0" y="1552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4" name="Freeform 276">
            <a:extLst>
              <a:ext uri="{FF2B5EF4-FFF2-40B4-BE49-F238E27FC236}">
                <a16:creationId xmlns:a16="http://schemas.microsoft.com/office/drawing/2014/main" id="{F5B0E224-A45E-4D07-AD09-8FEEBEE3F109}"/>
              </a:ext>
            </a:extLst>
          </p:cNvPr>
          <p:cNvSpPr>
            <a:spLocks/>
          </p:cNvSpPr>
          <p:nvPr/>
        </p:nvSpPr>
        <p:spPr bwMode="auto">
          <a:xfrm>
            <a:off x="6702383" y="1992682"/>
            <a:ext cx="0" cy="1366765"/>
          </a:xfrm>
          <a:custGeom>
            <a:avLst/>
            <a:gdLst>
              <a:gd name="T0" fmla="*/ 0 w 1"/>
              <a:gd name="T1" fmla="*/ 0 h 1609"/>
              <a:gd name="T2" fmla="*/ 0 w 1"/>
              <a:gd name="T3" fmla="*/ 426 h 1609"/>
              <a:gd name="T4" fmla="*/ 0 60000 65536"/>
              <a:gd name="T5" fmla="*/ 0 60000 65536"/>
              <a:gd name="T6" fmla="*/ 0 w 1"/>
              <a:gd name="T7" fmla="*/ 0 h 1609"/>
              <a:gd name="T8" fmla="*/ 0 w 1"/>
              <a:gd name="T9" fmla="*/ 1609 h 16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09">
                <a:moveTo>
                  <a:pt x="0" y="0"/>
                </a:moveTo>
                <a:lnTo>
                  <a:pt x="0" y="1608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5" name="Freeform 277">
            <a:extLst>
              <a:ext uri="{FF2B5EF4-FFF2-40B4-BE49-F238E27FC236}">
                <a16:creationId xmlns:a16="http://schemas.microsoft.com/office/drawing/2014/main" id="{7E2205D0-40FE-48B1-A47B-4FB67B20D10C}"/>
              </a:ext>
            </a:extLst>
          </p:cNvPr>
          <p:cNvSpPr>
            <a:spLocks/>
          </p:cNvSpPr>
          <p:nvPr/>
        </p:nvSpPr>
        <p:spPr bwMode="auto">
          <a:xfrm>
            <a:off x="6735671" y="1979666"/>
            <a:ext cx="1189" cy="1414099"/>
          </a:xfrm>
          <a:custGeom>
            <a:avLst/>
            <a:gdLst>
              <a:gd name="T0" fmla="*/ 0 w 1"/>
              <a:gd name="T1" fmla="*/ 0 h 1665"/>
              <a:gd name="T2" fmla="*/ 0 w 1"/>
              <a:gd name="T3" fmla="*/ 441 h 1665"/>
              <a:gd name="T4" fmla="*/ 0 60000 65536"/>
              <a:gd name="T5" fmla="*/ 0 60000 65536"/>
              <a:gd name="T6" fmla="*/ 0 w 1"/>
              <a:gd name="T7" fmla="*/ 0 h 1665"/>
              <a:gd name="T8" fmla="*/ 1 w 1"/>
              <a:gd name="T9" fmla="*/ 1665 h 16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665">
                <a:moveTo>
                  <a:pt x="0" y="0"/>
                </a:moveTo>
                <a:lnTo>
                  <a:pt x="0" y="1664"/>
                </a:lnTo>
              </a:path>
            </a:pathLst>
          </a:custGeom>
          <a:noFill/>
          <a:ln w="12700" cmpd="sng">
            <a:solidFill>
              <a:schemeClr val="accent1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91A5B98-D039-45D5-9203-A2705A7BFDAB}"/>
              </a:ext>
            </a:extLst>
          </p:cNvPr>
          <p:cNvSpPr>
            <a:spLocks noChangeArrowheads="1"/>
          </p:cNvSpPr>
          <p:nvPr/>
        </p:nvSpPr>
        <p:spPr bwMode="white">
          <a:xfrm>
            <a:off x="6445588" y="2191485"/>
            <a:ext cx="274627" cy="878043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31D7C87-D404-4647-BAD4-F67ECF548CF0}"/>
              </a:ext>
            </a:extLst>
          </p:cNvPr>
          <p:cNvSpPr>
            <a:spLocks noChangeArrowheads="1"/>
          </p:cNvSpPr>
          <p:nvPr/>
        </p:nvSpPr>
        <p:spPr bwMode="white">
          <a:xfrm>
            <a:off x="4765902" y="1996874"/>
            <a:ext cx="268685" cy="130954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>
              <a:spcBef>
                <a:spcPct val="0"/>
              </a:spcBef>
            </a:pPr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8" name="Freeform 280">
            <a:extLst>
              <a:ext uri="{FF2B5EF4-FFF2-40B4-BE49-F238E27FC236}">
                <a16:creationId xmlns:a16="http://schemas.microsoft.com/office/drawing/2014/main" id="{97509B3E-07A3-41BF-AB1F-D203E056A111}"/>
              </a:ext>
            </a:extLst>
          </p:cNvPr>
          <p:cNvSpPr>
            <a:spLocks/>
          </p:cNvSpPr>
          <p:nvPr/>
        </p:nvSpPr>
        <p:spPr bwMode="auto">
          <a:xfrm rot="21455081" flipV="1">
            <a:off x="3956236" y="3101249"/>
            <a:ext cx="3809586" cy="448494"/>
          </a:xfrm>
          <a:custGeom>
            <a:avLst/>
            <a:gdLst>
              <a:gd name="T0" fmla="*/ 0 w 3130"/>
              <a:gd name="T1" fmla="*/ 0 h 593"/>
              <a:gd name="T2" fmla="*/ 290 w 3130"/>
              <a:gd name="T3" fmla="*/ 118 h 593"/>
              <a:gd name="T4" fmla="*/ 711 w 3130"/>
              <a:gd name="T5" fmla="*/ 205 h 593"/>
              <a:gd name="T6" fmla="*/ 1227 w 3130"/>
              <a:gd name="T7" fmla="*/ 284 h 593"/>
              <a:gd name="T8" fmla="*/ 1622 w 3130"/>
              <a:gd name="T9" fmla="*/ 320 h 593"/>
              <a:gd name="T10" fmla="*/ 2058 w 3130"/>
              <a:gd name="T11" fmla="*/ 344 h 593"/>
              <a:gd name="T12" fmla="*/ 2285 w 3130"/>
              <a:gd name="T13" fmla="*/ 351 h 5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30"/>
              <a:gd name="T22" fmla="*/ 0 h 593"/>
              <a:gd name="T23" fmla="*/ 3130 w 3130"/>
              <a:gd name="T24" fmla="*/ 593 h 5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30" h="593">
                <a:moveTo>
                  <a:pt x="0" y="0"/>
                </a:moveTo>
                <a:cubicBezTo>
                  <a:pt x="66" y="33"/>
                  <a:pt x="236" y="140"/>
                  <a:pt x="398" y="198"/>
                </a:cubicBezTo>
                <a:cubicBezTo>
                  <a:pt x="560" y="256"/>
                  <a:pt x="758" y="303"/>
                  <a:pt x="974" y="348"/>
                </a:cubicBezTo>
                <a:cubicBezTo>
                  <a:pt x="1190" y="393"/>
                  <a:pt x="1473" y="450"/>
                  <a:pt x="1681" y="480"/>
                </a:cubicBezTo>
                <a:cubicBezTo>
                  <a:pt x="1889" y="510"/>
                  <a:pt x="2033" y="523"/>
                  <a:pt x="2223" y="540"/>
                </a:cubicBezTo>
                <a:cubicBezTo>
                  <a:pt x="2412" y="557"/>
                  <a:pt x="2668" y="573"/>
                  <a:pt x="2819" y="582"/>
                </a:cubicBezTo>
                <a:cubicBezTo>
                  <a:pt x="2970" y="591"/>
                  <a:pt x="3078" y="591"/>
                  <a:pt x="3130" y="593"/>
                </a:cubicBezTo>
              </a:path>
            </a:pathLst>
          </a:custGeom>
          <a:noFill/>
          <a:ln w="12700" cmpd="sng">
            <a:solidFill>
              <a:schemeClr val="accent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9" name="Freeform 281">
            <a:extLst>
              <a:ext uri="{FF2B5EF4-FFF2-40B4-BE49-F238E27FC236}">
                <a16:creationId xmlns:a16="http://schemas.microsoft.com/office/drawing/2014/main" id="{ABAAA223-7E91-42E7-89E6-BB4E0F096173}"/>
              </a:ext>
            </a:extLst>
          </p:cNvPr>
          <p:cNvSpPr>
            <a:spLocks/>
          </p:cNvSpPr>
          <p:nvPr/>
        </p:nvSpPr>
        <p:spPr bwMode="auto">
          <a:xfrm rot="171666">
            <a:off x="3900824" y="1807514"/>
            <a:ext cx="3773734" cy="450539"/>
          </a:xfrm>
          <a:custGeom>
            <a:avLst/>
            <a:gdLst>
              <a:gd name="T0" fmla="*/ 0 w 3130"/>
              <a:gd name="T1" fmla="*/ 0 h 593"/>
              <a:gd name="T2" fmla="*/ 282 w 3130"/>
              <a:gd name="T3" fmla="*/ 59 h 593"/>
              <a:gd name="T4" fmla="*/ 690 w 3130"/>
              <a:gd name="T5" fmla="*/ 103 h 593"/>
              <a:gd name="T6" fmla="*/ 1191 w 3130"/>
              <a:gd name="T7" fmla="*/ 143 h 593"/>
              <a:gd name="T8" fmla="*/ 1576 w 3130"/>
              <a:gd name="T9" fmla="*/ 161 h 593"/>
              <a:gd name="T10" fmla="*/ 1998 w 3130"/>
              <a:gd name="T11" fmla="*/ 174 h 593"/>
              <a:gd name="T12" fmla="*/ 2219 w 3130"/>
              <a:gd name="T13" fmla="*/ 177 h 5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30"/>
              <a:gd name="T22" fmla="*/ 0 h 593"/>
              <a:gd name="T23" fmla="*/ 3130 w 3130"/>
              <a:gd name="T24" fmla="*/ 593 h 5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30" h="593">
                <a:moveTo>
                  <a:pt x="0" y="0"/>
                </a:moveTo>
                <a:cubicBezTo>
                  <a:pt x="66" y="33"/>
                  <a:pt x="236" y="140"/>
                  <a:pt x="398" y="198"/>
                </a:cubicBezTo>
                <a:cubicBezTo>
                  <a:pt x="560" y="256"/>
                  <a:pt x="758" y="303"/>
                  <a:pt x="974" y="348"/>
                </a:cubicBezTo>
                <a:cubicBezTo>
                  <a:pt x="1190" y="393"/>
                  <a:pt x="1473" y="450"/>
                  <a:pt x="1681" y="480"/>
                </a:cubicBezTo>
                <a:cubicBezTo>
                  <a:pt x="1889" y="510"/>
                  <a:pt x="2033" y="523"/>
                  <a:pt x="2223" y="540"/>
                </a:cubicBezTo>
                <a:cubicBezTo>
                  <a:pt x="2412" y="557"/>
                  <a:pt x="2668" y="573"/>
                  <a:pt x="2819" y="582"/>
                </a:cubicBezTo>
                <a:cubicBezTo>
                  <a:pt x="2970" y="591"/>
                  <a:pt x="3078" y="591"/>
                  <a:pt x="3130" y="593"/>
                </a:cubicBezTo>
              </a:path>
            </a:pathLst>
          </a:custGeom>
          <a:noFill/>
          <a:ln w="12700" cmpd="sng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3796E2EA-011F-42B6-8BF6-ED4D0E014185}"/>
              </a:ext>
            </a:extLst>
          </p:cNvPr>
          <p:cNvSpPr/>
          <p:nvPr/>
        </p:nvSpPr>
        <p:spPr bwMode="ltGray">
          <a:xfrm rot="5400000">
            <a:off x="3075254" y="2539190"/>
            <a:ext cx="1073940" cy="29528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51" name="Right Brace 150">
            <a:extLst>
              <a:ext uri="{FF2B5EF4-FFF2-40B4-BE49-F238E27FC236}">
                <a16:creationId xmlns:a16="http://schemas.microsoft.com/office/drawing/2014/main" id="{28EA7003-40EF-42C0-A29E-A0DA527CAC7A}"/>
              </a:ext>
            </a:extLst>
          </p:cNvPr>
          <p:cNvSpPr/>
          <p:nvPr/>
        </p:nvSpPr>
        <p:spPr>
          <a:xfrm rot="10800000">
            <a:off x="9101914" y="1915407"/>
            <a:ext cx="272457" cy="1462908"/>
          </a:xfrm>
          <a:prstGeom prst="rightBrace">
            <a:avLst/>
          </a:prstGeom>
          <a:noFill/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1443" tIns="50724" rIns="101443" bIns="5072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14427"/>
            <a:endParaRPr lang="en-US" sz="90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2" name="Right Arrow Callout 284">
            <a:extLst>
              <a:ext uri="{FF2B5EF4-FFF2-40B4-BE49-F238E27FC236}">
                <a16:creationId xmlns:a16="http://schemas.microsoft.com/office/drawing/2014/main" id="{C0925642-9CAD-43FB-9768-A066AA95E187}"/>
              </a:ext>
            </a:extLst>
          </p:cNvPr>
          <p:cNvSpPr/>
          <p:nvPr/>
        </p:nvSpPr>
        <p:spPr>
          <a:xfrm>
            <a:off x="7904236" y="2150060"/>
            <a:ext cx="1197677" cy="975433"/>
          </a:xfrm>
          <a:prstGeom prst="rightArrowCallout">
            <a:avLst>
              <a:gd name="adj1" fmla="val 22964"/>
              <a:gd name="adj2" fmla="val 22964"/>
              <a:gd name="adj3" fmla="val 18893"/>
              <a:gd name="adj4" fmla="val 79945"/>
            </a:avLst>
          </a:prstGeom>
          <a:solidFill>
            <a:schemeClr val="bg2"/>
          </a:solidFill>
          <a:ln w="6350">
            <a:solidFill>
              <a:schemeClr val="accent1"/>
            </a:solidFill>
          </a:ln>
        </p:spPr>
        <p:txBody>
          <a:bodyPr vert="horz" wrap="square" lIns="45720" tIns="27432" rIns="45720" bIns="27432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latin typeface="+mj-lt"/>
            </a:endParaRPr>
          </a:p>
        </p:txBody>
      </p:sp>
      <p:sp>
        <p:nvSpPr>
          <p:cNvPr id="155" name="TextBox 308">
            <a:extLst>
              <a:ext uri="{FF2B5EF4-FFF2-40B4-BE49-F238E27FC236}">
                <a16:creationId xmlns:a16="http://schemas.microsoft.com/office/drawing/2014/main" id="{706330AF-97E3-4794-8EDC-008AB39770D1}"/>
              </a:ext>
            </a:extLst>
          </p:cNvPr>
          <p:cNvSpPr txBox="1"/>
          <p:nvPr/>
        </p:nvSpPr>
        <p:spPr>
          <a:xfrm>
            <a:off x="10035169" y="2994133"/>
            <a:ext cx="7901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74320"/>
            <a:r>
              <a:rPr lang="en-US" sz="1200" dirty="0">
                <a:latin typeface="+mj-lt"/>
                <a:cs typeface="Arial" pitchFamily="34" charset="0"/>
              </a:rPr>
              <a:t>Smart Data</a:t>
            </a:r>
          </a:p>
        </p:txBody>
      </p:sp>
      <p:pic>
        <p:nvPicPr>
          <p:cNvPr id="5" name="Picture 4" descr="A picture containing drawing, hat, shirt&#10;&#10;Description automatically generated">
            <a:extLst>
              <a:ext uri="{FF2B5EF4-FFF2-40B4-BE49-F238E27FC236}">
                <a16:creationId xmlns:a16="http://schemas.microsoft.com/office/drawing/2014/main" id="{D4ABEF27-B681-4156-B805-F3F8973E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985372"/>
            <a:ext cx="1463040" cy="146304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6F0CF6-1F5F-4AB7-B49D-6A4497F9E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988" y="3481546"/>
            <a:ext cx="976035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49810-5B8F-4F1D-B5BD-F46D13BCD615}"/>
              </a:ext>
            </a:extLst>
          </p:cNvPr>
          <p:cNvSpPr txBox="1"/>
          <p:nvPr/>
        </p:nvSpPr>
        <p:spPr>
          <a:xfrm>
            <a:off x="4586634" y="35814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1) </a:t>
            </a:r>
            <a:r>
              <a:rPr lang="en-US" sz="1200" dirty="0" err="1"/>
              <a:t>Filtrage</a:t>
            </a:r>
            <a:r>
              <a:rPr lang="en-US" sz="1200" dirty="0"/>
              <a:t> sur les </a:t>
            </a:r>
            <a:r>
              <a:rPr lang="en-US" sz="1200" dirty="0" err="1"/>
              <a:t>années</a:t>
            </a:r>
            <a:r>
              <a:rPr lang="en-US" sz="1200" dirty="0"/>
              <a:t> de 2004 à 2014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EB38B9F-9B2C-4624-A4A2-6210E35059FF}"/>
              </a:ext>
            </a:extLst>
          </p:cNvPr>
          <p:cNvSpPr txBox="1"/>
          <p:nvPr/>
        </p:nvSpPr>
        <p:spPr>
          <a:xfrm>
            <a:off x="6005810" y="3595616"/>
            <a:ext cx="128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2) Suppression des </a:t>
            </a:r>
            <a:r>
              <a:rPr lang="en-US" sz="1200" dirty="0" err="1"/>
              <a:t>lignes</a:t>
            </a:r>
            <a:r>
              <a:rPr lang="en-US" sz="1200" dirty="0"/>
              <a:t> </a:t>
            </a:r>
            <a:r>
              <a:rPr lang="en-US" sz="1200" dirty="0" err="1"/>
              <a:t>dupliquées</a:t>
            </a:r>
            <a:endParaRPr lang="en-US" sz="12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09EEEDC-A63B-45A6-AC7F-0613DAC2E4BC}"/>
              </a:ext>
            </a:extLst>
          </p:cNvPr>
          <p:cNvSpPr txBox="1"/>
          <p:nvPr/>
        </p:nvSpPr>
        <p:spPr>
          <a:xfrm>
            <a:off x="7161212" y="3576888"/>
            <a:ext cx="1708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3) </a:t>
            </a:r>
            <a:r>
              <a:rPr lang="en-US" sz="1200" dirty="0" err="1"/>
              <a:t>Sélection</a:t>
            </a:r>
            <a:r>
              <a:rPr lang="en-US" sz="1200" dirty="0"/>
              <a:t> des </a:t>
            </a:r>
            <a:r>
              <a:rPr lang="en-US" sz="1200" dirty="0" err="1"/>
              <a:t>indicateurs</a:t>
            </a:r>
            <a:r>
              <a:rPr lang="en-US" sz="1200" dirty="0"/>
              <a:t> et des pays </a:t>
            </a:r>
            <a:r>
              <a:rPr lang="en-US" sz="1200" dirty="0" err="1"/>
              <a:t>pertinents</a:t>
            </a:r>
            <a:r>
              <a:rPr lang="en-US" sz="1200" dirty="0"/>
              <a:t> pour </a:t>
            </a:r>
            <a:r>
              <a:rPr lang="en-US" sz="1200" dirty="0" err="1"/>
              <a:t>l’analyse</a:t>
            </a:r>
            <a:endParaRPr lang="en-US" sz="1200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EFA0EE-74B3-4CEC-8428-EF77FD5A2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976" y="2237636"/>
            <a:ext cx="1828800" cy="693333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03A5CF-C4E0-44D8-8379-475DCE6CB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25" t="55081" r="42621" b="8252"/>
          <a:stretch/>
        </p:blipFill>
        <p:spPr>
          <a:xfrm>
            <a:off x="7952762" y="4953000"/>
            <a:ext cx="2637450" cy="1828800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FBFF23-7B48-4B47-AD4D-4E93A4B539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42" t="50688" r="40793" b="11838"/>
          <a:stretch/>
        </p:blipFill>
        <p:spPr>
          <a:xfrm>
            <a:off x="5290522" y="4953000"/>
            <a:ext cx="2632690" cy="1828800"/>
          </a:xfrm>
          <a:prstGeom prst="rect">
            <a:avLst/>
          </a:prstGeom>
        </p:spPr>
      </p:pic>
      <p:pic>
        <p:nvPicPr>
          <p:cNvPr id="167" name="Picture 16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5420F-9D60-4F11-8D5B-758B552033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075" t="57272" r="40370" b="6667"/>
          <a:stretch/>
        </p:blipFill>
        <p:spPr>
          <a:xfrm>
            <a:off x="2585812" y="4871019"/>
            <a:ext cx="2704710" cy="1828800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C5F350D8-7805-44CE-8AC7-D49305083EB3}"/>
              </a:ext>
            </a:extLst>
          </p:cNvPr>
          <p:cNvSpPr/>
          <p:nvPr/>
        </p:nvSpPr>
        <p:spPr>
          <a:xfrm>
            <a:off x="3640772" y="4495800"/>
            <a:ext cx="1920240" cy="15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Arrow: Down 168">
            <a:extLst>
              <a:ext uri="{FF2B5EF4-FFF2-40B4-BE49-F238E27FC236}">
                <a16:creationId xmlns:a16="http://schemas.microsoft.com/office/drawing/2014/main" id="{6BBE0C7D-DD19-49AF-BD24-80A1A3467334}"/>
              </a:ext>
            </a:extLst>
          </p:cNvPr>
          <p:cNvSpPr/>
          <p:nvPr/>
        </p:nvSpPr>
        <p:spPr>
          <a:xfrm>
            <a:off x="4113212" y="4648200"/>
            <a:ext cx="152400" cy="2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72EDA25-9E2C-40E6-8D59-D0977F2918EA}"/>
              </a:ext>
            </a:extLst>
          </p:cNvPr>
          <p:cNvSpPr/>
          <p:nvPr/>
        </p:nvSpPr>
        <p:spPr>
          <a:xfrm>
            <a:off x="5698172" y="4495800"/>
            <a:ext cx="1920240" cy="15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row: Down 170">
            <a:extLst>
              <a:ext uri="{FF2B5EF4-FFF2-40B4-BE49-F238E27FC236}">
                <a16:creationId xmlns:a16="http://schemas.microsoft.com/office/drawing/2014/main" id="{CF376133-6AE5-42A6-BAB2-AE4263517185}"/>
              </a:ext>
            </a:extLst>
          </p:cNvPr>
          <p:cNvSpPr/>
          <p:nvPr/>
        </p:nvSpPr>
        <p:spPr>
          <a:xfrm>
            <a:off x="6704012" y="4648200"/>
            <a:ext cx="152400" cy="2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43165A2-6775-42B1-998F-173BBFCC1931}"/>
              </a:ext>
            </a:extLst>
          </p:cNvPr>
          <p:cNvSpPr/>
          <p:nvPr/>
        </p:nvSpPr>
        <p:spPr>
          <a:xfrm>
            <a:off x="7770812" y="4495800"/>
            <a:ext cx="1920240" cy="15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row: Down 172">
            <a:extLst>
              <a:ext uri="{FF2B5EF4-FFF2-40B4-BE49-F238E27FC236}">
                <a16:creationId xmlns:a16="http://schemas.microsoft.com/office/drawing/2014/main" id="{858B3D22-3683-4E56-8B34-4C2AD4C521CE}"/>
              </a:ext>
            </a:extLst>
          </p:cNvPr>
          <p:cNvSpPr/>
          <p:nvPr/>
        </p:nvSpPr>
        <p:spPr>
          <a:xfrm>
            <a:off x="9523412" y="4648200"/>
            <a:ext cx="152400" cy="2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</a:t>
            </a:r>
            <a:r>
              <a:rPr lang="en-US" dirty="0" err="1"/>
              <a:t>Sélection</a:t>
            </a:r>
            <a:r>
              <a:rPr lang="en-US" dirty="0"/>
              <a:t> </a:t>
            </a:r>
            <a:r>
              <a:rPr lang="en-US" sz="2000" dirty="0"/>
              <a:t>– Suppression des </a:t>
            </a:r>
            <a:r>
              <a:rPr lang="en-US" sz="2000" dirty="0" err="1"/>
              <a:t>lignes</a:t>
            </a:r>
            <a:r>
              <a:rPr lang="en-US" sz="2000" dirty="0"/>
              <a:t> </a:t>
            </a:r>
            <a:r>
              <a:rPr lang="en-US" sz="2000" dirty="0" err="1"/>
              <a:t>dupliquées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B31DE-08B3-4F11-A546-476B9DFD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05" y="0"/>
            <a:ext cx="1375407" cy="155448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A95977BC-834C-4A9A-8F97-7E737E3A7CA3}"/>
              </a:ext>
            </a:extLst>
          </p:cNvPr>
          <p:cNvSpPr txBox="1"/>
          <p:nvPr/>
        </p:nvSpPr>
        <p:spPr>
          <a:xfrm>
            <a:off x="1657984" y="144018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de la </a:t>
            </a:r>
            <a:r>
              <a:rPr lang="en-US" dirty="0" err="1"/>
              <a:t>complétude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4A70EF-5C07-4F83-8BCB-BA08C1359800}"/>
              </a:ext>
            </a:extLst>
          </p:cNvPr>
          <p:cNvCxnSpPr/>
          <p:nvPr/>
        </p:nvCxnSpPr>
        <p:spPr>
          <a:xfrm>
            <a:off x="6627812" y="1989301"/>
            <a:ext cx="0" cy="380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808DE6C-D5D2-4E38-8E88-BF1B3B3E7ECD}"/>
              </a:ext>
            </a:extLst>
          </p:cNvPr>
          <p:cNvSpPr txBox="1"/>
          <p:nvPr/>
        </p:nvSpPr>
        <p:spPr>
          <a:xfrm>
            <a:off x="3503615" y="18404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colonne</a:t>
            </a:r>
            <a:endParaRPr lang="en-US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818E9C3-E9E4-4116-9308-8AF24B7EED35}"/>
              </a:ext>
            </a:extLst>
          </p:cNvPr>
          <p:cNvSpPr txBox="1"/>
          <p:nvPr/>
        </p:nvSpPr>
        <p:spPr>
          <a:xfrm>
            <a:off x="8151815" y="1916668"/>
            <a:ext cx="144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 </a:t>
            </a:r>
            <a:r>
              <a:rPr lang="en-US" b="1" dirty="0" err="1"/>
              <a:t>ligne</a:t>
            </a:r>
            <a:endParaRPr lang="en-US" b="1" dirty="0"/>
          </a:p>
        </p:txBody>
      </p: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6AF241B8-F061-4604-B9C0-9B13BD50425D}"/>
              </a:ext>
            </a:extLst>
          </p:cNvPr>
          <p:cNvSpPr/>
          <p:nvPr/>
        </p:nvSpPr>
        <p:spPr>
          <a:xfrm flipV="1">
            <a:off x="2360611" y="5593556"/>
            <a:ext cx="8321040" cy="2738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63125D0-51FD-4D2F-B2CE-E5A5FE8A8258}"/>
              </a:ext>
            </a:extLst>
          </p:cNvPr>
          <p:cNvSpPr txBox="1"/>
          <p:nvPr/>
        </p:nvSpPr>
        <p:spPr>
          <a:xfrm>
            <a:off x="2374263" y="5867400"/>
            <a:ext cx="8549739" cy="830997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En</a:t>
            </a:r>
            <a:r>
              <a:rPr lang="en-US" sz="1200" dirty="0"/>
              <a:t>  </a:t>
            </a:r>
            <a:r>
              <a:rPr lang="en-US" sz="1200" dirty="0" err="1"/>
              <a:t>moyenne</a:t>
            </a:r>
            <a:r>
              <a:rPr lang="en-US" sz="1200" dirty="0"/>
              <a:t>,: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135 686 </a:t>
            </a:r>
            <a:r>
              <a:rPr lang="en-US" sz="1200" dirty="0" err="1"/>
              <a:t>informations</a:t>
            </a:r>
            <a:r>
              <a:rPr lang="en-US" sz="1200" dirty="0"/>
              <a:t> sur 275740 </a:t>
            </a:r>
            <a:r>
              <a:rPr lang="en-US" sz="1200" dirty="0" err="1"/>
              <a:t>lignes</a:t>
            </a:r>
            <a:r>
              <a:rPr lang="en-US" sz="1200" dirty="0"/>
              <a:t> par </a:t>
            </a:r>
            <a:r>
              <a:rPr lang="en-US" sz="1200" dirty="0" err="1"/>
              <a:t>colonne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r>
              <a:rPr lang="en-US" sz="12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5,4 </a:t>
            </a:r>
            <a:r>
              <a:rPr lang="en-US" sz="1200" dirty="0" err="1"/>
              <a:t>informations</a:t>
            </a:r>
            <a:r>
              <a:rPr lang="en-US" sz="1200" dirty="0"/>
              <a:t> sur 10 </a:t>
            </a:r>
            <a:r>
              <a:rPr lang="en-US" sz="1200" dirty="0" err="1"/>
              <a:t>années</a:t>
            </a:r>
            <a:r>
              <a:rPr lang="en-US" sz="1200" dirty="0"/>
              <a:t> </a:t>
            </a:r>
            <a:r>
              <a:rPr lang="en-US" sz="1200" dirty="0" err="1"/>
              <a:t>sont</a:t>
            </a:r>
            <a:r>
              <a:rPr lang="en-US" sz="1200" dirty="0"/>
              <a:t> </a:t>
            </a:r>
            <a:r>
              <a:rPr lang="en-US" sz="1200" dirty="0" err="1"/>
              <a:t>manquantes</a:t>
            </a:r>
            <a:endParaRPr lang="en-US" sz="1200" dirty="0"/>
          </a:p>
          <a:p>
            <a:r>
              <a:rPr lang="en-US" sz="1200" dirty="0"/>
              <a:t>La </a:t>
            </a:r>
            <a:r>
              <a:rPr lang="en-US" sz="1200" dirty="0" err="1"/>
              <a:t>qualité</a:t>
            </a:r>
            <a:r>
              <a:rPr lang="en-US" sz="1200" dirty="0"/>
              <a:t> du </a:t>
            </a:r>
            <a:r>
              <a:rPr lang="en-US" sz="1200" dirty="0" err="1"/>
              <a:t>jeu</a:t>
            </a:r>
            <a:r>
              <a:rPr lang="en-US" sz="1200" dirty="0"/>
              <a:t> de </a:t>
            </a:r>
            <a:r>
              <a:rPr lang="en-US" sz="1200" dirty="0" err="1"/>
              <a:t>données</a:t>
            </a:r>
            <a:r>
              <a:rPr lang="en-US" sz="1200" dirty="0"/>
              <a:t> </a:t>
            </a:r>
            <a:r>
              <a:rPr lang="en-US" sz="1200" dirty="0" err="1"/>
              <a:t>s’est</a:t>
            </a:r>
            <a:r>
              <a:rPr lang="en-US" sz="1200" dirty="0"/>
              <a:t> </a:t>
            </a:r>
            <a:r>
              <a:rPr lang="en-US" sz="1200" dirty="0" err="1"/>
              <a:t>améliorée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elle</a:t>
            </a:r>
            <a:r>
              <a:rPr lang="en-US" sz="1200" dirty="0"/>
              <a:t> </a:t>
            </a:r>
            <a:r>
              <a:rPr lang="en-US" sz="1200" dirty="0" err="1"/>
              <a:t>n’est</a:t>
            </a:r>
            <a:r>
              <a:rPr lang="en-US" sz="1200" dirty="0"/>
              <a:t> </a:t>
            </a:r>
            <a:r>
              <a:rPr lang="en-US" sz="1200" dirty="0" err="1"/>
              <a:t>toujours</a:t>
            </a:r>
            <a:r>
              <a:rPr lang="en-US" sz="1200" dirty="0"/>
              <a:t> pas suffisante pour </a:t>
            </a:r>
            <a:r>
              <a:rPr lang="en-US" sz="1200" dirty="0" err="1"/>
              <a:t>pouvoir</a:t>
            </a:r>
            <a:r>
              <a:rPr lang="en-US" sz="1200" dirty="0"/>
              <a:t> faire des analyses.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22C9BE-941F-4369-AFE8-76E167C7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3" t="40111" r="40441" b="22578"/>
          <a:stretch/>
        </p:blipFill>
        <p:spPr>
          <a:xfrm>
            <a:off x="2253380" y="2309747"/>
            <a:ext cx="3704959" cy="2558738"/>
          </a:xfrm>
          <a:prstGeom prst="rect">
            <a:avLst/>
          </a:prstGeom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3973D6-1454-4FA7-B691-B8DFB7F1F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8" t="42114" r="44916" b="18455"/>
          <a:stretch/>
        </p:blipFill>
        <p:spPr>
          <a:xfrm>
            <a:off x="7161212" y="2276793"/>
            <a:ext cx="3256484" cy="270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1006</TotalTime>
  <Words>3146</Words>
  <Application>Microsoft Office PowerPoint</Application>
  <PresentationFormat>Custom</PresentationFormat>
  <Paragraphs>634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Euphemia</vt:lpstr>
      <vt:lpstr>Georgia</vt:lpstr>
      <vt:lpstr>Math 16x9</vt:lpstr>
      <vt:lpstr>Analyse exploratoire de données</vt:lpstr>
      <vt:lpstr>Agenda</vt:lpstr>
      <vt:lpstr>1) Contexte</vt:lpstr>
      <vt:lpstr>2) Approche</vt:lpstr>
      <vt:lpstr>3) Présentation du jeu de données (1/2)</vt:lpstr>
      <vt:lpstr>3) Présentation du jeu de données (2/2)</vt:lpstr>
      <vt:lpstr>3) Présentation du jeu de données</vt:lpstr>
      <vt:lpstr>4) Sélection</vt:lpstr>
      <vt:lpstr>4) Sélection – Suppression des lignes dupliquées</vt:lpstr>
      <vt:lpstr>4) Sélection – Sélection des indicateurs (1/3)</vt:lpstr>
      <vt:lpstr>4) Sélection – Sélection des indicateurs (2/3)</vt:lpstr>
      <vt:lpstr>4) Sélection – Sélection des indicateurs (3/3)</vt:lpstr>
      <vt:lpstr>4) Sélection – Sélection des pays</vt:lpstr>
      <vt:lpstr>4) Sélection – Eléments complémentaires</vt:lpstr>
      <vt:lpstr>4) Sélection – effet Barro Lee</vt:lpstr>
      <vt:lpstr>4) Sélection – indicateurs clés</vt:lpstr>
      <vt:lpstr>5) Analyse – modèle</vt:lpstr>
      <vt:lpstr>5) Analyse – 1ère version (1/2)</vt:lpstr>
      <vt:lpstr>5) Analyse – 1ère version (2/2)</vt:lpstr>
      <vt:lpstr>5) Analyse – 2ème version (1/2)</vt:lpstr>
      <vt:lpstr>5) Analyse – 2ème version (2/2)</vt:lpstr>
      <vt:lpstr>5) Analyse – 3ème version (1/2)</vt:lpstr>
      <vt:lpstr>5) Analyse – 3ème version (2/2)</vt:lpstr>
      <vt:lpstr>5) Analyse – 4ème version (1/2)</vt:lpstr>
      <vt:lpstr>5) Analyse – 4ème version (2/2)</vt:lpstr>
      <vt:lpstr>5) Analyse – Possibilité d’evolution du marché</vt:lpstr>
      <vt:lpstr>5) Analyse – Résultats</vt:lpstr>
      <vt:lpstr>6) Prochaines étapes</vt:lpstr>
      <vt:lpstr>7 ) Environnement technique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David MAGNY</dc:creator>
  <cp:lastModifiedBy>David MAGNY</cp:lastModifiedBy>
  <cp:revision>109</cp:revision>
  <dcterms:created xsi:type="dcterms:W3CDTF">2019-12-28T21:05:20Z</dcterms:created>
  <dcterms:modified xsi:type="dcterms:W3CDTF">2020-01-03T10:59:32Z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